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media/image65.jpg" ContentType="image/png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media/image77.jpg" ContentType="image/png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media/image84.jpg" ContentType="image/png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63" r:id="rId10"/>
    <p:sldId id="264" r:id="rId11"/>
    <p:sldId id="272" r:id="rId12"/>
    <p:sldId id="265" r:id="rId13"/>
    <p:sldId id="266" r:id="rId14"/>
    <p:sldId id="267" r:id="rId15"/>
    <p:sldId id="268" r:id="rId16"/>
    <p:sldId id="269" r:id="rId17"/>
    <p:sldId id="270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" id="{ED2A2AC0-1911-42EA-B6E7-0ED7F0D17510}">
          <p14:sldIdLst>
            <p14:sldId id="256"/>
          </p14:sldIdLst>
        </p14:section>
        <p14:section name="Ronde 1" id="{92ED0356-3746-464D-B6DC-FC17E16849AB}">
          <p14:sldIdLst>
            <p14:sldId id="257"/>
            <p14:sldId id="258"/>
            <p14:sldId id="259"/>
            <p14:sldId id="260"/>
            <p14:sldId id="261"/>
            <p14:sldId id="262"/>
            <p14:sldId id="271"/>
            <p14:sldId id="263"/>
            <p14:sldId id="264"/>
            <p14:sldId id="272"/>
            <p14:sldId id="265"/>
            <p14:sldId id="266"/>
            <p14:sldId id="267"/>
            <p14:sldId id="268"/>
            <p14:sldId id="269"/>
            <p14:sldId id="270"/>
            <p14:sldId id="273"/>
            <p14:sldId id="274"/>
            <p14:sldId id="275"/>
            <p14:sldId id="276"/>
          </p14:sldIdLst>
        </p14:section>
        <p14:section name="Ronde 2" id="{62430ECC-201F-448A-8B91-FC765338CC2F}">
          <p14:sldIdLst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</p14:sldIdLst>
        </p14:section>
        <p14:section name="einduitslag" id="{6DA0AA88-4589-435D-B125-C49452889216}">
          <p14:sldIdLst>
            <p14:sldId id="30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86059" autoAdjust="0"/>
  </p:normalViewPr>
  <p:slideViewPr>
    <p:cSldViewPr snapToGrid="0">
      <p:cViewPr varScale="1">
        <p:scale>
          <a:sx n="88" d="100"/>
          <a:sy n="88" d="100"/>
        </p:scale>
        <p:origin x="66" y="3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FA4D5-A101-4828-BB76-77A7B75EA591}" type="datetimeFigureOut">
              <a:rPr lang="nl-NL" smtClean="0"/>
              <a:t>11-6-2023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62EC34-6271-4A28-B738-502E005AC7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8005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Alle antwoorden terug te vinden op www.winterblend.nl</a:t>
            </a:r>
          </a:p>
          <a:p>
            <a:r>
              <a:rPr lang="nl-NL" dirty="0"/>
              <a:t>Zoeken met Google: </a:t>
            </a:r>
            <a:r>
              <a:rPr lang="nl-NL" dirty="0" err="1"/>
              <a:t>inurl:winterblend.nl</a:t>
            </a:r>
            <a:r>
              <a:rPr lang="nl-NL" dirty="0"/>
              <a:t> ...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38894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Te vinden op www.winterblend.nl: Reisverslagen &gt; Verslag 2011 Jessica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Veel jaren genoemd... maar meeste 2011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4703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Te vinden op www.winterblend.nl: Ook leuk is... &gt; In Cijfers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Vaak zes, maar allemaal in de buurt!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0698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Te vinden op www.winterblend.nl: Reisverslagen &gt; Verslag 2015 Peter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Petra en (aangeschoten) Bart?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Bart is op 15 maart jarig, net zoals Edwin (optreden was op 15 maart!)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10230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Te vinden op www.winterblend.nl: Reisverslagen &gt; Verslag 2014 Ankie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Overdag, op de sneeuw: Skisafari, ‘s avonds: Kroegentocht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Diner! Rikken? </a:t>
            </a:r>
            <a:r>
              <a:rPr lang="nl-NL" dirty="0" err="1"/>
              <a:t>Pubquiz</a:t>
            </a:r>
            <a:r>
              <a:rPr lang="nl-NL" dirty="0"/>
              <a:t>? Praatje organisatie? Rodelen? Bonte avond?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44715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Te vinden op www.winterblend.nl: Reisverslagen &gt; Verslag 2012 Emiel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13 van de 20 goed!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76467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Te vinden op www.winterblend.nl: Ook leuk is... &gt; Rikken en Reisverslagen &gt; Verslag 2008 Louis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Michel: ouwe lullen club?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Ron: De rikken rukkers?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Germaine: 80?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63785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Han heeft een hekel aan Oostenrijk! Geen Oostenrijk voor Han, veel te laag, geen sneeuw, geen...</a:t>
            </a:r>
            <a:br>
              <a:rPr lang="nl-NL" dirty="0"/>
            </a:br>
            <a:r>
              <a:rPr lang="nl-NL" dirty="0"/>
              <a:t>Let op de rechter foto: deze foto uit 2009, hij draagt de jas nog steeds! 14 jaar later!</a:t>
            </a:r>
          </a:p>
          <a:p>
            <a:endParaRPr lang="nl-NL" dirty="0"/>
          </a:p>
          <a:p>
            <a:r>
              <a:rPr lang="nl-NL" dirty="0"/>
              <a:t>Paar keer: hij maakte de foto...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0008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Te vinden op www.winterblend.nl: Reisverslagen &gt; Verslag 2017 Peter van </a:t>
            </a:r>
            <a:r>
              <a:rPr lang="nl-NL" dirty="0" err="1"/>
              <a:t>Sunweb</a:t>
            </a:r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Louis: vertellen of vergeten...?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48025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Te vinden op www.winterblend.nl: Reisverslagen &gt; Verslag 2014 Ankie en Verslag 2015 Deirdre</a:t>
            </a:r>
          </a:p>
          <a:p>
            <a:r>
              <a:rPr lang="nl-NL" dirty="0"/>
              <a:t>Bijna allemaal goed!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97673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Te vinden op www.winterblend.nl: </a:t>
            </a:r>
            <a:r>
              <a:rPr lang="nl-NL" dirty="0" err="1"/>
              <a:t>WinterBlend</a:t>
            </a:r>
            <a:r>
              <a:rPr lang="nl-NL" dirty="0"/>
              <a:t> &gt; Historie: In de beginne... en Ook leuk is... &gt; In Cijfers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4651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Alle vragen van ronde 1 om terug te kijken naar bijna 20 jaar </a:t>
            </a:r>
            <a:r>
              <a:rPr lang="nl-NL" dirty="0" err="1"/>
              <a:t>WinterBlend</a:t>
            </a:r>
            <a:endParaRPr lang="nl-NL" dirty="0"/>
          </a:p>
          <a:p>
            <a:r>
              <a:rPr lang="nl-NL" dirty="0"/>
              <a:t>(w)Interpolis, Winterpolis, </a:t>
            </a:r>
            <a:r>
              <a:rPr lang="nl-NL" dirty="0" err="1"/>
              <a:t>WinterBlend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8150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Te vinden op www.winterblend.nl: </a:t>
            </a:r>
            <a:r>
              <a:rPr lang="nl-NL" dirty="0" err="1"/>
              <a:t>WinterBlend</a:t>
            </a:r>
            <a:r>
              <a:rPr lang="nl-NL" dirty="0"/>
              <a:t> &gt; Doel: </a:t>
            </a:r>
            <a:r>
              <a:rPr lang="nl-NL" dirty="0" err="1"/>
              <a:t>WinterBlend</a:t>
            </a:r>
            <a:r>
              <a:rPr lang="nl-NL" dirty="0"/>
              <a:t>. Gewoon doen!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23241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Alfabetische volgorde...</a:t>
            </a:r>
          </a:p>
          <a:p>
            <a:r>
              <a:rPr lang="nl-NL" dirty="0"/>
              <a:t>Eén persoon bijna alle vragen goed (173 punten van de 180)</a:t>
            </a:r>
          </a:p>
          <a:p>
            <a:r>
              <a:rPr lang="nl-NL" dirty="0"/>
              <a:t>Alles vlak bij elkaar!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33828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Over onze week in La </a:t>
            </a:r>
            <a:r>
              <a:rPr lang="nl-NL" dirty="0" err="1"/>
              <a:t>Pagne</a:t>
            </a:r>
            <a:r>
              <a:rPr lang="nl-NL" dirty="0"/>
              <a:t>, terugkijken naar een fijne week in de sneeuw!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32400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Slechts vier keer goed!</a:t>
            </a:r>
          </a:p>
          <a:p>
            <a:r>
              <a:rPr lang="nl-NL" dirty="0"/>
              <a:t>Terugreis: geen enkele keer goed!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00062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Ook een klassieker vraag: slechts 7 keer goed</a:t>
            </a:r>
          </a:p>
          <a:p>
            <a:r>
              <a:rPr lang="nl-NL" dirty="0"/>
              <a:t>Alléén Ron meldt: geen film op terugreis!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01999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Vraag van Edwin</a:t>
            </a:r>
          </a:p>
          <a:p>
            <a:r>
              <a:rPr lang="nl-NL" dirty="0"/>
              <a:t>Heel vaak goed!</a:t>
            </a:r>
          </a:p>
          <a:p>
            <a:r>
              <a:rPr lang="nl-NL" dirty="0"/>
              <a:t>Maar Ron schijnt óók code 95 te hebben! Zeg ‘ie zelf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87850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Matig gescoord, maar wel topscores:</a:t>
            </a:r>
          </a:p>
          <a:p>
            <a:r>
              <a:rPr lang="nl-NL" dirty="0"/>
              <a:t>Petra: 4 keer </a:t>
            </a:r>
          </a:p>
          <a:p>
            <a:r>
              <a:rPr lang="nl-NL" dirty="0"/>
              <a:t>Michel en Jolanda: 5 keer (</a:t>
            </a:r>
            <a:r>
              <a:rPr lang="nl-NL" dirty="0" err="1"/>
              <a:t>Sevi</a:t>
            </a:r>
            <a:r>
              <a:rPr lang="nl-NL" dirty="0"/>
              <a:t> of </a:t>
            </a:r>
            <a:r>
              <a:rPr lang="nl-NL" dirty="0" err="1"/>
              <a:t>Sevian</a:t>
            </a:r>
            <a:r>
              <a:rPr lang="nl-NL" dirty="0"/>
              <a:t> &gt; </a:t>
            </a:r>
            <a:r>
              <a:rPr lang="nl-NL" dirty="0" err="1"/>
              <a:t>Seriah</a:t>
            </a:r>
            <a:r>
              <a:rPr lang="nl-NL" dirty="0"/>
              <a:t>)</a:t>
            </a:r>
          </a:p>
          <a:p>
            <a:r>
              <a:rPr lang="nl-NL" dirty="0"/>
              <a:t>Deze drie véél punten gescoord!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05989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Maar twee keer goed (Harold en Ron), natuurlijk Ron!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82668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van z’n drie maatjes scoren Johan en Edwin goed. Remco denkt dat Remco Jan z’n skischoenen verkeerd om aandoet.</a:t>
            </a:r>
          </a:p>
          <a:p>
            <a:r>
              <a:rPr lang="nl-NL" dirty="0"/>
              <a:t>Maar.. Petra ook prima gescoord! (jammer dat ze de eerste ronde niet heeft meegedaan...)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23279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Han: wist hij veel waar die bandjes voor dienden...!</a:t>
            </a:r>
          </a:p>
          <a:p>
            <a:r>
              <a:rPr lang="nl-NL" dirty="0"/>
              <a:t>Edwin: benieuwd naar het reisverslag van Han</a:t>
            </a:r>
          </a:p>
          <a:p>
            <a:r>
              <a:rPr lang="nl-NL" dirty="0"/>
              <a:t>Remco Jan: had hij de App maar ‘vind mijn handschoen!’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688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Te vinden op www.winterblend.nl als je de reisverslagen doorneemt: eerst </a:t>
            </a:r>
            <a:r>
              <a:rPr lang="nl-NL" dirty="0" err="1"/>
              <a:t>Husk</a:t>
            </a:r>
            <a:r>
              <a:rPr lang="nl-NL" dirty="0"/>
              <a:t>, daarna </a:t>
            </a:r>
            <a:r>
              <a:rPr lang="nl-NL" dirty="0" err="1"/>
              <a:t>Sunweb</a:t>
            </a:r>
            <a:r>
              <a:rPr lang="nl-NL" dirty="0"/>
              <a:t>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61024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Maar drie keer goed!</a:t>
            </a:r>
          </a:p>
          <a:p>
            <a:r>
              <a:rPr lang="nl-NL" dirty="0"/>
              <a:t>Niemand heeft goed geluisterd naar zijn verhaal: skilift de Golf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04675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Vijf keer soort van goed!</a:t>
            </a:r>
          </a:p>
          <a:p>
            <a:r>
              <a:rPr lang="nl-NL" dirty="0"/>
              <a:t>Wéér Petra!</a:t>
            </a:r>
          </a:p>
          <a:p>
            <a:r>
              <a:rPr lang="nl-NL" dirty="0"/>
              <a:t>Han, bijna goed: </a:t>
            </a:r>
            <a:r>
              <a:rPr lang="nl-NL" dirty="0" err="1"/>
              <a:t>Wèh</a:t>
            </a:r>
            <a:r>
              <a:rPr lang="nl-NL" dirty="0"/>
              <a:t>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66166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1969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Bijna allemaal 10 punten, behalve Han: Cola tik...</a:t>
            </a:r>
          </a:p>
          <a:p>
            <a:r>
              <a:rPr lang="nl-NL" dirty="0"/>
              <a:t>Vraag van Edwin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36765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Zo jammer: één goed antwoord van Ron</a:t>
            </a:r>
          </a:p>
          <a:p>
            <a:r>
              <a:rPr lang="nl-NL" dirty="0"/>
              <a:t>Ron: ze hebben niet naar je geluisterd toen je de naam tien keer noemde!</a:t>
            </a:r>
          </a:p>
          <a:p>
            <a:r>
              <a:rPr lang="nl-NL" dirty="0"/>
              <a:t>Ook:</a:t>
            </a:r>
          </a:p>
          <a:p>
            <a:r>
              <a:rPr lang="nl-NL" dirty="0"/>
              <a:t>Hotdog, </a:t>
            </a:r>
            <a:r>
              <a:rPr lang="nl-NL" dirty="0" err="1"/>
              <a:t>peppi</a:t>
            </a:r>
            <a:r>
              <a:rPr lang="nl-NL" dirty="0"/>
              <a:t>, Rudy, Nero, Mark Rutte, </a:t>
            </a:r>
            <a:r>
              <a:rPr lang="nl-NL" dirty="0" err="1"/>
              <a:t>Moumoush</a:t>
            </a:r>
            <a:r>
              <a:rPr lang="nl-NL" dirty="0"/>
              <a:t>, </a:t>
            </a:r>
            <a:r>
              <a:rPr lang="nl-NL" dirty="0" err="1"/>
              <a:t>Caillou</a:t>
            </a:r>
            <a:r>
              <a:rPr lang="nl-NL" dirty="0"/>
              <a:t>, </a:t>
            </a:r>
            <a:r>
              <a:rPr lang="nl-NL" dirty="0" err="1"/>
              <a:t>chien</a:t>
            </a:r>
            <a:r>
              <a:rPr lang="nl-NL" dirty="0"/>
              <a:t> de </a:t>
            </a:r>
            <a:r>
              <a:rPr lang="nl-NL" dirty="0" err="1"/>
              <a:t>ride</a:t>
            </a:r>
            <a:r>
              <a:rPr lang="nl-NL" dirty="0"/>
              <a:t>, Bully, Rochefort, Rons Bitch, </a:t>
            </a:r>
            <a:r>
              <a:rPr lang="nl-NL" dirty="0" err="1"/>
              <a:t>ChaCha</a:t>
            </a:r>
            <a:r>
              <a:rPr lang="nl-NL" dirty="0"/>
              <a:t>!, </a:t>
            </a:r>
            <a:r>
              <a:rPr lang="nl-NL" dirty="0" err="1"/>
              <a:t>Bullie</a:t>
            </a:r>
            <a:r>
              <a:rPr lang="nl-NL" dirty="0"/>
              <a:t>, Jean </a:t>
            </a:r>
            <a:r>
              <a:rPr lang="nl-NL" dirty="0" err="1"/>
              <a:t>luc</a:t>
            </a:r>
            <a:r>
              <a:rPr lang="nl-NL" dirty="0"/>
              <a:t> </a:t>
            </a:r>
            <a:r>
              <a:rPr lang="nl-NL" dirty="0" err="1"/>
              <a:t>baptiste</a:t>
            </a:r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12827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Adelmar: was ‘t lekker?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456320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Vaak genoemd: Thea!</a:t>
            </a:r>
          </a:p>
          <a:p>
            <a:r>
              <a:rPr lang="nl-NL" dirty="0"/>
              <a:t>Thea en Inge ook top verkleed. Net zoals Adelmar (voor de meisjes...)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79651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Allez</a:t>
            </a:r>
            <a:r>
              <a:rPr lang="nl-NL" dirty="0"/>
              <a:t> </a:t>
            </a:r>
            <a:r>
              <a:rPr lang="nl-NL" dirty="0" err="1"/>
              <a:t>allez</a:t>
            </a:r>
            <a:r>
              <a:rPr lang="nl-NL" dirty="0"/>
              <a:t>, Kijk naar voren, Miel, Pizzapunt, </a:t>
            </a:r>
            <a:r>
              <a:rPr lang="nl-NL" dirty="0" err="1"/>
              <a:t>Alors</a:t>
            </a:r>
            <a:r>
              <a:rPr lang="nl-NL" dirty="0"/>
              <a:t> </a:t>
            </a:r>
            <a:r>
              <a:rPr lang="nl-NL" dirty="0" err="1"/>
              <a:t>puta</a:t>
            </a:r>
            <a:r>
              <a:rPr lang="nl-NL" dirty="0"/>
              <a:t>..., </a:t>
            </a:r>
            <a:r>
              <a:rPr lang="nl-NL" dirty="0" err="1"/>
              <a:t>Vite</a:t>
            </a:r>
            <a:r>
              <a:rPr lang="nl-NL" dirty="0"/>
              <a:t>, </a:t>
            </a:r>
            <a:r>
              <a:rPr lang="nl-NL" dirty="0" err="1"/>
              <a:t>Kewoon</a:t>
            </a:r>
            <a:r>
              <a:rPr lang="nl-NL" dirty="0"/>
              <a:t> doorkaan! Wil je honing kopen? Pas si </a:t>
            </a:r>
            <a:r>
              <a:rPr lang="nl-NL" dirty="0" err="1"/>
              <a:t>vite</a:t>
            </a:r>
            <a:r>
              <a:rPr lang="nl-NL" dirty="0"/>
              <a:t>!! Hiel </a:t>
            </a:r>
            <a:r>
              <a:rPr lang="nl-NL" dirty="0" err="1"/>
              <a:t>koed</a:t>
            </a:r>
            <a:endParaRPr lang="nl-NL" dirty="0"/>
          </a:p>
          <a:p>
            <a:endParaRPr lang="nl-NL" dirty="0"/>
          </a:p>
          <a:p>
            <a:r>
              <a:rPr lang="nl-NL" dirty="0"/>
              <a:t>Germaine, Marie, Christine, Stefanie, Jolanda</a:t>
            </a:r>
          </a:p>
          <a:p>
            <a:endParaRPr lang="nl-NL" dirty="0"/>
          </a:p>
          <a:p>
            <a:r>
              <a:rPr lang="nl-NL" dirty="0"/>
              <a:t>Vraag van Jolanda, enige goede antwoord: van Jolanda!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05057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Dit verhaal door de meesten beschreven.</a:t>
            </a:r>
          </a:p>
          <a:p>
            <a:endParaRPr lang="nl-NL" dirty="0"/>
          </a:p>
          <a:p>
            <a:r>
              <a:rPr lang="nl-NL" dirty="0"/>
              <a:t>Maar het was geen verwarming waar het shirt opgelegd werd... Han, Harold)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30466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Vraag van Jolanda...</a:t>
            </a:r>
          </a:p>
          <a:p>
            <a:r>
              <a:rPr lang="nl-NL" dirty="0"/>
              <a:t>Zes keer goed!</a:t>
            </a:r>
          </a:p>
          <a:p>
            <a:r>
              <a:rPr lang="nl-NL" dirty="0"/>
              <a:t>Maar ook: Remco, Ron (2x), Louis, Johan (2x), André, Han (zichzelf)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6337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Te vinden op www.winterblend.nl: Ook leuk is... &gt; In Cijfers</a:t>
            </a:r>
          </a:p>
          <a:p>
            <a:r>
              <a:rPr lang="nl-NL" dirty="0"/>
              <a:t>Moniek: 8 keer!</a:t>
            </a:r>
          </a:p>
          <a:p>
            <a:r>
              <a:rPr lang="nl-NL" dirty="0"/>
              <a:t>Inge: 7 keer!</a:t>
            </a:r>
          </a:p>
          <a:p>
            <a:r>
              <a:rPr lang="nl-NL" dirty="0"/>
              <a:t>Remco: 6 keer!</a:t>
            </a:r>
          </a:p>
          <a:p>
            <a:r>
              <a:rPr lang="nl-NL" dirty="0"/>
              <a:t>Ron: te vaak!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0868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Goed gedaan (van de foto in WhatsApp)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40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499542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Vraag van Edwin</a:t>
            </a:r>
          </a:p>
          <a:p>
            <a:r>
              <a:rPr lang="nl-NL" dirty="0"/>
              <a:t>Vier keer goed, Harold zelf ook (met een vraagteken...)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914678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Vraag van Remco Jan</a:t>
            </a:r>
          </a:p>
          <a:p>
            <a:r>
              <a:rPr lang="nl-NL" dirty="0"/>
              <a:t>1x goed, van Remco Jan!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42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534624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Vraag van Remco Jan</a:t>
            </a:r>
          </a:p>
          <a:p>
            <a:r>
              <a:rPr lang="nl-NL" dirty="0"/>
              <a:t>Kroegentocht vaak, twee keer La </a:t>
            </a:r>
            <a:r>
              <a:rPr lang="nl-NL" dirty="0" err="1"/>
              <a:t>Tête</a:t>
            </a:r>
            <a:r>
              <a:rPr lang="nl-NL" dirty="0"/>
              <a:t> Inn. Dus niet La Mine en ook niet Mes en Vork (Han)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43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601508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Alfabetische volgorde...</a:t>
            </a:r>
          </a:p>
          <a:p>
            <a:r>
              <a:rPr lang="nl-NL" dirty="0"/>
              <a:t>Topscorers 1</a:t>
            </a:r>
            <a:r>
              <a:rPr lang="nl-NL" baseline="30000" dirty="0"/>
              <a:t>e</a:t>
            </a:r>
            <a:r>
              <a:rPr lang="nl-NL" dirty="0"/>
              <a:t> ronde: Adelmar, Carla, Edwin, Harold, Johan</a:t>
            </a:r>
          </a:p>
          <a:p>
            <a:r>
              <a:rPr lang="nl-NL" dirty="0"/>
              <a:t>Adelmar: deed tweede ronde niet mee</a:t>
            </a:r>
          </a:p>
          <a:p>
            <a:r>
              <a:rPr lang="nl-NL" dirty="0"/>
              <a:t>Edwin-Carla: tweede ronde in middenmoot</a:t>
            </a:r>
          </a:p>
          <a:p>
            <a:r>
              <a:rPr lang="nl-NL" dirty="0"/>
              <a:t>Harold en Johan: heel gelijkmatig gescoord</a:t>
            </a:r>
          </a:p>
          <a:p>
            <a:r>
              <a:rPr lang="nl-NL" dirty="0"/>
              <a:t>Jolanda, Petra en Michel: hoge score tweede ronde (mede door </a:t>
            </a:r>
            <a:r>
              <a:rPr lang="nl-NL" dirty="0" err="1"/>
              <a:t>waitresses</a:t>
            </a:r>
            <a:r>
              <a:rPr lang="nl-NL" dirty="0"/>
              <a:t>-vraag)</a:t>
            </a:r>
          </a:p>
          <a:p>
            <a:r>
              <a:rPr lang="nl-NL" dirty="0"/>
              <a:t>Petra deed eerste rond niet mee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44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680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Te vinden op www.winterblend.nl: Reisverslagen &gt; Verslag 2016 Koen</a:t>
            </a:r>
          </a:p>
          <a:p>
            <a:r>
              <a:rPr lang="nl-NL" dirty="0"/>
              <a:t>2x: Han!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8134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Te vinden op www.winterblend.nl: Quiz &gt; Uitslag 2015</a:t>
            </a:r>
          </a:p>
          <a:p>
            <a:r>
              <a:rPr lang="nl-NL" dirty="0"/>
              <a:t>Ook genoemd: 2010, 2012, Edwin, Bas, maar het meeste Koen!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9408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Te vinden op www.winterblend.nl: Reisverslagen &gt; Verslag 2010 Ron</a:t>
            </a:r>
          </a:p>
          <a:p>
            <a:r>
              <a:rPr lang="nl-NL" dirty="0"/>
              <a:t>Is verworden tot: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happens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mountains</a:t>
            </a:r>
            <a:r>
              <a:rPr lang="nl-NL" dirty="0"/>
              <a:t>, </a:t>
            </a:r>
            <a:r>
              <a:rPr lang="nl-NL" dirty="0" err="1"/>
              <a:t>stays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mountains</a:t>
            </a:r>
            <a:endParaRPr lang="nl-NL" dirty="0"/>
          </a:p>
          <a:p>
            <a:r>
              <a:rPr lang="nl-NL" dirty="0"/>
              <a:t>Allemaal goed!</a:t>
            </a:r>
          </a:p>
          <a:p>
            <a:r>
              <a:rPr lang="nl-NL" dirty="0"/>
              <a:t>2010: Was het eerste jaar dat Ron Hermus meeging...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9220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Te vinden op www.winterblend.nl: Reisverslagen &gt; Verslag 2007 Ester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612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Te vinden op www.winterblend.nl: Reisverslagen &gt; Verslag 2007 Esther</a:t>
            </a:r>
          </a:p>
          <a:p>
            <a:r>
              <a:rPr lang="nl-NL" dirty="0"/>
              <a:t>Véél goede antwoorden... dat weten we nog! Herinvoeren?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4483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7AA454-E1BA-FAF7-AA60-8BF1574746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500032A-17FE-531C-F028-AF415EB7C6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B47AD36-60A0-4047-B97C-1DC10380D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11-6-2023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E3366B1-42CF-3008-1128-CE611CA55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8B067A-B276-9846-C3C4-B66183232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7484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B8FAD9-2250-BC06-CEFD-F4A61F953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422CEB8-0D2C-1970-A94F-AA9E19FD0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041756-0C04-5B77-1FAC-6D4190F3B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11-6-2023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3099A9F-3EAD-EA1E-BB8F-37B994354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E3F255-9810-984D-4587-069301C8F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9886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76F98E5-A377-6922-725D-F315A29276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705588F-AA2B-6449-2A3B-F21F235D38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48DF44E-A3FB-77A6-7021-E1E51DE83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11-6-2023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45F482-F6F0-D21D-D19A-1EE8DDDB9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73ADCC7-809B-DD00-82FF-8F3E4FC3A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6342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F10BDF-D4C1-7695-CCE5-4EBDB9FBA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674358-F412-19EF-7981-8C00890B6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B36FEA-64C6-29F0-3776-FC3EC1AD7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11-6-2023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A57DF41-1D9F-DE2E-DAEE-31752DC3F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D550446-02E0-DC2A-FF8D-055F80119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6496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59DB34-2A87-0A5C-BE55-DD3FB9E18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20134ED-9E0E-5188-53A0-C365395B3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1DB573D-73A2-A7CA-297F-CE1919B71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11-6-2023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32C9D45-895C-3B42-69CA-31F5D64A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5E2DF38-E4B0-2264-608B-34EC4591F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208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FD089A-0C20-E65A-9D76-670EB8139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5A0899-187C-CE57-A476-22A7AAC23B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66E2974-0874-02F3-CC07-B74307749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F229C16-5BD9-475A-F9CC-936A1AEAE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11-6-2023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ED11BB6-CABC-149B-F78F-1147F5875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4C24C56-9F2E-6CC9-AB31-AB9DBB732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3508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98081F-00C3-54F4-C7D4-CDC6D0F1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84A0C39-9108-8857-542F-88A907FD5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52E1FA2-93B9-BE2A-9727-6F57A8397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8FDDEC1-DCA0-4C6C-B0E2-E1505B5BDC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D0B4FDF-C5F3-4506-A81B-6F0D2ACFE2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AF81FFE-F356-983B-40CC-41592E6BA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11-6-2023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C5F1725-257D-37E2-B723-A7834B479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C9439B6-8EBD-6ED6-E410-F6E565001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9986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8A6421-040F-AE5F-AE7C-B11BDDA4D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95EE80C-81D8-0FA9-9726-5F4A5C3AB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11-6-2023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E53166D-0165-1D7F-7E77-7220CE21D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5718ADB-E3BE-845F-E14A-3AB87401C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6869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2FC6CB6-0055-6531-D4B2-3326DC1DD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11-6-2023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FD7A8CF-B376-A72F-1BA0-9938A3BFC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69FBB5F-4480-B691-4093-4F93E059B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310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9C568B-A0AA-EDF8-445E-460AD4A77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8F09C3-1F85-630D-56EF-05F5EF407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E0A3877-7689-32A5-B084-C0118507B0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6BAAB04-503D-BF16-7B2D-DD042B5B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11-6-2023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2A6573D-E4AE-924C-69AC-1A668C72A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9B22DAB-C645-5D7B-43DA-F7B418139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339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6323F9-427A-29B3-ABAB-067F617FA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F70D9CB-19DD-B11D-C2A7-D3D2FF943D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3CE9C41-BCC8-1E14-02ED-D148A16498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6FD4164-F493-FF8A-02A0-9E8A07061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11-6-2023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BBF4083-FE8D-2F16-A694-2802DD6C8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DCC6F69-68F4-BFD6-630A-FEA8408C6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4288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A0EF6F6-3B62-EB3F-8CC7-E8D5B9B70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B3B222D-E317-F363-E2F8-E91B593B4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FD33416-FB4A-10E4-F0DA-60DDBB61B0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/>
              <a:t>11 juni 2023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3BDAA5-17A0-191A-8AED-ECED93CABE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 err="1"/>
              <a:t>WinterBlendQuiz</a:t>
            </a:r>
            <a:r>
              <a:rPr lang="nl-NL" dirty="0"/>
              <a:t> 2023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162729A-0193-2847-A3E3-2FA2108FD0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  <p:pic>
        <p:nvPicPr>
          <p:cNvPr id="10" name="Afbeelding 9" descr="Afbeelding met tekst, Lettertype, Elektrisch blauw, Graphics&#10;&#10;Automatisch gegenereerde beschrijving">
            <a:extLst>
              <a:ext uri="{FF2B5EF4-FFF2-40B4-BE49-F238E27FC236}">
                <a16:creationId xmlns:a16="http://schemas.microsoft.com/office/drawing/2014/main" id="{04FC064C-E6EE-A9A4-6097-B03188A1DD6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062" y="82359"/>
            <a:ext cx="3244596" cy="52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81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g"/><Relationship Id="rId4" Type="http://schemas.openxmlformats.org/officeDocument/2006/relationships/image" Target="../media/image4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jpeg"/><Relationship Id="rId10" Type="http://schemas.openxmlformats.org/officeDocument/2006/relationships/image" Target="../media/image9.png"/><Relationship Id="rId4" Type="http://schemas.openxmlformats.org/officeDocument/2006/relationships/image" Target="../media/image4.jpeg"/><Relationship Id="rId9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wmf"/><Relationship Id="rId4" Type="http://schemas.openxmlformats.org/officeDocument/2006/relationships/oleObject" Target="../embeddings/oleObject1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7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7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e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8979C2-0B8E-5DF2-B7ED-4676C606B1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9600" dirty="0" err="1"/>
              <a:t>WinterBlendQuiz</a:t>
            </a:r>
            <a:endParaRPr lang="nl-NL" sz="96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9A0F627-6DF8-2A65-1BA3-66B6988DA2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La </a:t>
            </a:r>
            <a:r>
              <a:rPr lang="nl-NL" dirty="0" err="1"/>
              <a:t>Plagne</a:t>
            </a:r>
            <a:r>
              <a:rPr lang="nl-NL" dirty="0"/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790760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EDBC13-B1F2-D1C9-5BA0-F6928F3B1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8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36AA09-85F3-D944-6B57-E7C4501548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 welk jaar was er op de kamer van Ellen, Chantal, André en David een Chocolade-Rum party?</a:t>
            </a:r>
          </a:p>
          <a:p>
            <a:pPr marL="0" indent="0">
              <a:buNone/>
            </a:pPr>
            <a:r>
              <a:rPr lang="nl-NL" dirty="0"/>
              <a:t>2011</a:t>
            </a:r>
            <a:br>
              <a:rPr lang="nl-NL" dirty="0"/>
            </a:br>
            <a:r>
              <a:rPr lang="nl-NL" dirty="0"/>
              <a:t>Val </a:t>
            </a:r>
            <a:r>
              <a:rPr lang="nl-NL" dirty="0" err="1"/>
              <a:t>Thorens</a:t>
            </a:r>
            <a:endParaRPr lang="nl-NL" dirty="0"/>
          </a:p>
        </p:txBody>
      </p:sp>
      <p:pic>
        <p:nvPicPr>
          <p:cNvPr id="1026" name="Picture 2" descr="Bacardi Spiced 1 ltr - Topdrinks.nl">
            <a:extLst>
              <a:ext uri="{FF2B5EF4-FFF2-40B4-BE49-F238E27FC236}">
                <a16:creationId xmlns:a16="http://schemas.microsoft.com/office/drawing/2014/main" id="{741FA68D-3ACA-29C2-C2F6-EECDFBE9EF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2" r="33732"/>
          <a:stretch/>
        </p:blipFill>
        <p:spPr bwMode="auto">
          <a:xfrm rot="1034908">
            <a:off x="3780141" y="3404110"/>
            <a:ext cx="1280835" cy="316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ocomel Vol 1L | Chocomel">
            <a:extLst>
              <a:ext uri="{FF2B5EF4-FFF2-40B4-BE49-F238E27FC236}">
                <a16:creationId xmlns:a16="http://schemas.microsoft.com/office/drawing/2014/main" id="{9B379DB2-9873-C464-28C5-FF87533F9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8801">
            <a:off x="1816462" y="3554556"/>
            <a:ext cx="1100373" cy="300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Afbeelding met kleding, persoon, Menselijk gezicht, person&#10;&#10;Automatisch gegenereerde beschrijving">
            <a:extLst>
              <a:ext uri="{FF2B5EF4-FFF2-40B4-BE49-F238E27FC236}">
                <a16:creationId xmlns:a16="http://schemas.microsoft.com/office/drawing/2014/main" id="{A2E323AE-D09D-6E56-12EC-FED343E4C5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908" y="2617819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29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71C864-999C-4DE2-45ED-0BBC5A32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9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E421662-02AC-7234-F9E1-001CACCA9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Hoe vaak heeft (w)Interpolis, Winterpolis, Winterblend, Val </a:t>
            </a:r>
            <a:r>
              <a:rPr lang="nl-NL" dirty="0" err="1"/>
              <a:t>Thorens</a:t>
            </a:r>
            <a:r>
              <a:rPr lang="nl-NL" dirty="0"/>
              <a:t> aangedaan?</a:t>
            </a:r>
          </a:p>
          <a:p>
            <a:pPr marL="0" indent="0">
              <a:buNone/>
            </a:pPr>
            <a:r>
              <a:rPr lang="nl-NL" dirty="0"/>
              <a:t>Zes keer (vanaf 2005 gerekend):</a:t>
            </a:r>
            <a:br>
              <a:rPr lang="nl-NL" dirty="0"/>
            </a:br>
            <a:r>
              <a:rPr lang="nl-NL" dirty="0"/>
              <a:t>2005, 2006, 2007, 2008, 2011, 2018</a:t>
            </a:r>
          </a:p>
        </p:txBody>
      </p:sp>
      <p:pic>
        <p:nvPicPr>
          <p:cNvPr id="7" name="Afbeelding 6" descr="Afbeelding met natuur, hemel, sneeuw, buitenshuis&#10;&#10;Automatisch gegenereerde beschrijving">
            <a:extLst>
              <a:ext uri="{FF2B5EF4-FFF2-40B4-BE49-F238E27FC236}">
                <a16:creationId xmlns:a16="http://schemas.microsoft.com/office/drawing/2014/main" id="{18664532-761B-437B-0662-32E25F2398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1" r="17143"/>
          <a:stretch/>
        </p:blipFill>
        <p:spPr>
          <a:xfrm>
            <a:off x="6498771" y="2454085"/>
            <a:ext cx="5551714" cy="423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9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9B08CC-DD02-1C04-2577-525909ED1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10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AEC48D3-1FFE-CD87-2C37-8A926E5A42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2015 was het jaar van de Nederlandse artiesten: Frans Duits, </a:t>
            </a:r>
            <a:r>
              <a:rPr lang="nl-NL" dirty="0" err="1"/>
              <a:t>Gers</a:t>
            </a:r>
            <a:r>
              <a:rPr lang="nl-NL" dirty="0"/>
              <a:t> </a:t>
            </a:r>
            <a:r>
              <a:rPr lang="nl-NL" dirty="0" err="1"/>
              <a:t>Pardoel</a:t>
            </a:r>
            <a:r>
              <a:rPr lang="nl-NL" dirty="0"/>
              <a:t>, Mr. Polska...</a:t>
            </a:r>
            <a:br>
              <a:rPr lang="nl-NL" dirty="0"/>
            </a:br>
            <a:r>
              <a:rPr lang="nl-NL" dirty="0"/>
              <a:t>Welke beroemde band deed mee?</a:t>
            </a:r>
          </a:p>
          <a:p>
            <a:endParaRPr lang="nl-NL" dirty="0"/>
          </a:p>
        </p:txBody>
      </p:sp>
      <p:pic>
        <p:nvPicPr>
          <p:cNvPr id="2050" name="Picture 2" descr="BNN Snowtrip - Snowboard Reisbureau">
            <a:extLst>
              <a:ext uri="{FF2B5EF4-FFF2-40B4-BE49-F238E27FC236}">
                <a16:creationId xmlns:a16="http://schemas.microsoft.com/office/drawing/2014/main" id="{5BD75BF7-E58D-93D4-6A4F-92D07056E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079" y="3111500"/>
            <a:ext cx="2743200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augh About It - Racoon | NPO Radio 5">
            <a:extLst>
              <a:ext uri="{FF2B5EF4-FFF2-40B4-BE49-F238E27FC236}">
                <a16:creationId xmlns:a16="http://schemas.microsoft.com/office/drawing/2014/main" id="{4DD6C1DE-B7F2-06F3-7342-0C0DADE5A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462" y="2381693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58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3BFC3C-8C8A-ACF6-6C9E-F73039B42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11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D3B4F7-97FD-0A4C-6462-A6D8E06FE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Wat is 's avonds elk jaar een gezamenlijk hoogtepunt van de week?</a:t>
            </a:r>
          </a:p>
          <a:p>
            <a:pPr marL="0" indent="0">
              <a:buNone/>
            </a:pPr>
            <a:r>
              <a:rPr lang="nl-NL" dirty="0"/>
              <a:t>De kroegentocht...</a:t>
            </a:r>
          </a:p>
        </p:txBody>
      </p:sp>
      <p:pic>
        <p:nvPicPr>
          <p:cNvPr id="5" name="Afbeelding 4" descr="Afbeelding met persoon, Menselijk gezicht, kleding, glimlach&#10;&#10;Automatisch gegenereerde beschrijving">
            <a:extLst>
              <a:ext uri="{FF2B5EF4-FFF2-40B4-BE49-F238E27FC236}">
                <a16:creationId xmlns:a16="http://schemas.microsoft.com/office/drawing/2014/main" id="{F5C9FB29-22E4-DE4E-B343-2F6C692227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450" y="2585409"/>
            <a:ext cx="5209954" cy="3907466"/>
          </a:xfrm>
          <a:prstGeom prst="rect">
            <a:avLst/>
          </a:prstGeom>
        </p:spPr>
      </p:pic>
      <p:pic>
        <p:nvPicPr>
          <p:cNvPr id="3076" name="Picture 4" descr="Topprestatie | Life Success Coach Marco">
            <a:extLst>
              <a:ext uri="{FF2B5EF4-FFF2-40B4-BE49-F238E27FC236}">
                <a16:creationId xmlns:a16="http://schemas.microsoft.com/office/drawing/2014/main" id="{59B62A5B-F430-BF9F-B97E-BDB4DDEAF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438" y="2276474"/>
            <a:ext cx="5994401" cy="449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56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30EAB1-D0F6-0F09-AB86-355121BF6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85C714F-76C9-0C6E-CC57-56DC9F4B1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 welke bestemming was de Nederlandse Après-Ski in ons hotel,</a:t>
            </a:r>
            <a:br>
              <a:rPr lang="nl-NL" dirty="0"/>
            </a:br>
            <a:r>
              <a:rPr lang="nl-NL" dirty="0"/>
              <a:t>met een open bar?</a:t>
            </a:r>
          </a:p>
          <a:p>
            <a:pPr marL="0" indent="0">
              <a:buNone/>
            </a:pPr>
            <a:r>
              <a:rPr lang="nl-NL" dirty="0" err="1"/>
              <a:t>Châtel</a:t>
            </a:r>
            <a:r>
              <a:rPr lang="nl-NL" dirty="0"/>
              <a:t>, Hotel Le </a:t>
            </a:r>
            <a:r>
              <a:rPr lang="nl-NL" dirty="0" err="1"/>
              <a:t>Lion</a:t>
            </a:r>
            <a:r>
              <a:rPr lang="nl-NL" dirty="0"/>
              <a:t> </a:t>
            </a:r>
            <a:r>
              <a:rPr lang="nl-NL" dirty="0" err="1"/>
              <a:t>d’Or</a:t>
            </a:r>
            <a:endParaRPr lang="nl-NL" dirty="0"/>
          </a:p>
        </p:txBody>
      </p:sp>
      <p:pic>
        <p:nvPicPr>
          <p:cNvPr id="5" name="Afbeelding 4" descr="Afbeelding met persoon, Menselijk gezicht, kleding, Dans&#10;&#10;Automatisch gegenereerde beschrijving">
            <a:extLst>
              <a:ext uri="{FF2B5EF4-FFF2-40B4-BE49-F238E27FC236}">
                <a16:creationId xmlns:a16="http://schemas.microsoft.com/office/drawing/2014/main" id="{0ABE9244-D4A8-B1CB-79C9-E48820D173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7" t="13708" r="3140" b="-247"/>
          <a:stretch/>
        </p:blipFill>
        <p:spPr>
          <a:xfrm>
            <a:off x="6488935" y="2622015"/>
            <a:ext cx="4550060" cy="3870860"/>
          </a:xfrm>
          <a:prstGeom prst="rect">
            <a:avLst/>
          </a:prstGeom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7A04D726-7112-70D4-F5AA-0AE20AB2115D}"/>
              </a:ext>
            </a:extLst>
          </p:cNvPr>
          <p:cNvCxnSpPr>
            <a:cxnSpLocks/>
          </p:cNvCxnSpPr>
          <p:nvPr/>
        </p:nvCxnSpPr>
        <p:spPr>
          <a:xfrm flipV="1">
            <a:off x="5860026" y="5321147"/>
            <a:ext cx="3361092" cy="637201"/>
          </a:xfrm>
          <a:prstGeom prst="straightConnector1">
            <a:avLst/>
          </a:prstGeom>
          <a:ln w="69850">
            <a:headEnd type="none" w="med" len="med"/>
            <a:tailEnd type="triangle" w="lg" len="lg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2" name="Afbeelding 11" descr="Afbeelding met kleding, persoon, person, tafel&#10;&#10;Automatisch gegenereerde beschrijving">
            <a:extLst>
              <a:ext uri="{FF2B5EF4-FFF2-40B4-BE49-F238E27FC236}">
                <a16:creationId xmlns:a16="http://schemas.microsoft.com/office/drawing/2014/main" id="{BF9A49E8-9614-0069-60C0-C42363687E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179" y="2376610"/>
            <a:ext cx="5839590" cy="436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26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D90C1E-F9A0-DF81-E10F-1AC246A14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13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208C850-5D3D-42F9-CC21-94514654E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Hoe heet de kaartclub van </a:t>
            </a:r>
            <a:r>
              <a:rPr lang="nl-NL" dirty="0" err="1"/>
              <a:t>WinterBlend</a:t>
            </a:r>
            <a:r>
              <a:rPr lang="nl-NL" dirty="0"/>
              <a:t>?</a:t>
            </a:r>
          </a:p>
          <a:p>
            <a:pPr marL="0" indent="0">
              <a:buNone/>
            </a:pPr>
            <a:r>
              <a:rPr lang="nl-NL" dirty="0"/>
              <a:t>Het Rik Syndicaat 309</a:t>
            </a:r>
          </a:p>
        </p:txBody>
      </p:sp>
      <p:pic>
        <p:nvPicPr>
          <p:cNvPr id="4098" name="Picture 2" descr="drie mannen rikken">
            <a:extLst>
              <a:ext uri="{FF2B5EF4-FFF2-40B4-BE49-F238E27FC236}">
                <a16:creationId xmlns:a16="http://schemas.microsoft.com/office/drawing/2014/main" id="{EA8791B8-C2C5-7425-D5F7-150F0DD0E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411" y="2670050"/>
            <a:ext cx="5735197" cy="364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Afbeelding met tekst, schermopname, Lettertype, ontwerp&#10;&#10;Automatisch gegenereerde beschrijving">
            <a:extLst>
              <a:ext uri="{FF2B5EF4-FFF2-40B4-BE49-F238E27FC236}">
                <a16:creationId xmlns:a16="http://schemas.microsoft.com/office/drawing/2014/main" id="{0204A790-7BB1-F6F1-3165-B7A24B882E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8" b="5732"/>
          <a:stretch/>
        </p:blipFill>
        <p:spPr>
          <a:xfrm>
            <a:off x="974504" y="2758156"/>
            <a:ext cx="3034568" cy="387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520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1565A7-25F8-C101-6956-94335DA01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14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41561E-0C6B-6F4C-721E-71FA3881E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Waarom staat Han niet op de groepsfoto van 2016?</a:t>
            </a:r>
          </a:p>
          <a:p>
            <a:pPr marL="0" indent="0">
              <a:buNone/>
            </a:pPr>
            <a:r>
              <a:rPr lang="nl-NL" dirty="0"/>
              <a:t>2016: </a:t>
            </a:r>
            <a:r>
              <a:rPr lang="nl-NL" dirty="0" err="1"/>
              <a:t>Saalbach-Hinterglemm</a:t>
            </a:r>
            <a:r>
              <a:rPr lang="nl-NL" dirty="0"/>
              <a:t> in Oostenrijk!</a:t>
            </a:r>
            <a:br>
              <a:rPr lang="nl-NL" dirty="0"/>
            </a:br>
            <a:r>
              <a:rPr lang="nl-NL" dirty="0"/>
              <a:t>Tja, Oostenrijk en Han...</a:t>
            </a:r>
          </a:p>
        </p:txBody>
      </p:sp>
      <p:pic>
        <p:nvPicPr>
          <p:cNvPr id="5" name="Afbeelding 4" descr="Afbeelding met Menselijk gezicht, kleding, persoon, person&#10;&#10;Automatisch gegenereerde beschrijving">
            <a:extLst>
              <a:ext uri="{FF2B5EF4-FFF2-40B4-BE49-F238E27FC236}">
                <a16:creationId xmlns:a16="http://schemas.microsoft.com/office/drawing/2014/main" id="{5C306A91-7506-4635-3142-1079F12149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1" t="7681" r="19927"/>
          <a:stretch/>
        </p:blipFill>
        <p:spPr>
          <a:xfrm>
            <a:off x="8339857" y="2434200"/>
            <a:ext cx="3557282" cy="4173091"/>
          </a:xfrm>
          <a:prstGeom prst="rect">
            <a:avLst/>
          </a:prstGeom>
        </p:spPr>
      </p:pic>
      <p:pic>
        <p:nvPicPr>
          <p:cNvPr id="7" name="Afbeelding 6" descr="Afbeelding met persoon, kleding, Menselijk gezicht, person&#10;&#10;Automatisch gegenereerde beschrijving">
            <a:extLst>
              <a:ext uri="{FF2B5EF4-FFF2-40B4-BE49-F238E27FC236}">
                <a16:creationId xmlns:a16="http://schemas.microsoft.com/office/drawing/2014/main" id="{C2EC24C2-9477-7EAE-5AE6-F33086D7B7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7" t="9931" r="29152" b="16521"/>
          <a:stretch/>
        </p:blipFill>
        <p:spPr>
          <a:xfrm>
            <a:off x="4639451" y="3061253"/>
            <a:ext cx="3165361" cy="3546038"/>
          </a:xfrm>
          <a:prstGeom prst="rect">
            <a:avLst/>
          </a:prstGeom>
        </p:spPr>
      </p:pic>
      <p:pic>
        <p:nvPicPr>
          <p:cNvPr id="9" name="Afbeelding 8" descr="Afbeelding met persoon, Menselijk gezicht, kleding, person&#10;&#10;Automatisch gegenereerde beschrijving">
            <a:extLst>
              <a:ext uri="{FF2B5EF4-FFF2-40B4-BE49-F238E27FC236}">
                <a16:creationId xmlns:a16="http://schemas.microsoft.com/office/drawing/2014/main" id="{A402CA8E-ABE6-9408-6290-CFC58960BF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7" t="13587" r="30289" b="4307"/>
          <a:stretch/>
        </p:blipFill>
        <p:spPr>
          <a:xfrm>
            <a:off x="1888436" y="3428999"/>
            <a:ext cx="2215971" cy="3178291"/>
          </a:xfrm>
          <a:prstGeom prst="rect">
            <a:avLst/>
          </a:prstGeom>
        </p:spPr>
      </p:pic>
      <p:pic>
        <p:nvPicPr>
          <p:cNvPr id="11" name="Afbeelding 10" descr="Afbeelding met persoon, hemel, kleding, sport&#10;&#10;Automatisch gegenereerde beschrijving">
            <a:extLst>
              <a:ext uri="{FF2B5EF4-FFF2-40B4-BE49-F238E27FC236}">
                <a16:creationId xmlns:a16="http://schemas.microsoft.com/office/drawing/2014/main" id="{A51E3245-30DD-8124-E3C7-EF0C1D02C6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287" y="2434200"/>
            <a:ext cx="7407852" cy="417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55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CEE9C8-087B-9F07-CC26-9BF3494E2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15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04FAA4-A4F9-BCF5-5CD0-5FF7AAF7F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 welk jaar was een tunneltje Louis éven te veel...?</a:t>
            </a:r>
            <a:br>
              <a:rPr lang="nl-NL" dirty="0"/>
            </a:br>
            <a:r>
              <a:rPr lang="nl-NL" dirty="0"/>
              <a:t>Welk wintersportgebied?</a:t>
            </a:r>
          </a:p>
          <a:p>
            <a:pPr marL="0" indent="0">
              <a:buNone/>
            </a:pPr>
            <a:r>
              <a:rPr lang="nl-NL" dirty="0"/>
              <a:t>2017, La </a:t>
            </a:r>
            <a:r>
              <a:rPr lang="nl-NL" dirty="0" err="1"/>
              <a:t>Plagne</a:t>
            </a:r>
            <a:endParaRPr lang="nl-NL" dirty="0"/>
          </a:p>
        </p:txBody>
      </p:sp>
      <p:pic>
        <p:nvPicPr>
          <p:cNvPr id="5" name="Afbeelding 4" descr="Afbeelding met sneeuw, buitenshuis, winter, ijskoud&#10;&#10;Automatisch gegenereerde beschrijving">
            <a:extLst>
              <a:ext uri="{FF2B5EF4-FFF2-40B4-BE49-F238E27FC236}">
                <a16:creationId xmlns:a16="http://schemas.microsoft.com/office/drawing/2014/main" id="{907463FA-72D5-BC9E-CD1F-6AC3D4F06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001" y="2956379"/>
            <a:ext cx="5762625" cy="3514725"/>
          </a:xfrm>
          <a:prstGeom prst="rect">
            <a:avLst/>
          </a:prstGeom>
        </p:spPr>
      </p:pic>
      <p:pic>
        <p:nvPicPr>
          <p:cNvPr id="5122" name="Picture 2" descr="Profielfoto van Louis Vrieze">
            <a:extLst>
              <a:ext uri="{FF2B5EF4-FFF2-40B4-BE49-F238E27FC236}">
                <a16:creationId xmlns:a16="http://schemas.microsoft.com/office/drawing/2014/main" id="{9435BB1E-9054-49FA-AA35-3D9EF58B0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4426"/>
            <a:ext cx="2816678" cy="2816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21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14CA12-5371-7ECD-DEC3-5D3E107D3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16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D50B7D-5C33-026E-2305-284D16826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Hoe heet de beroemde Après-Ski bar op de piste in Les Deux </a:t>
            </a:r>
            <a:r>
              <a:rPr lang="nl-NL" dirty="0" err="1"/>
              <a:t>Alpes</a:t>
            </a:r>
            <a:r>
              <a:rPr lang="nl-NL" dirty="0"/>
              <a:t>?</a:t>
            </a:r>
          </a:p>
          <a:p>
            <a:pPr marL="0" indent="0">
              <a:buNone/>
            </a:pPr>
            <a:r>
              <a:rPr lang="nl-NL" dirty="0" err="1"/>
              <a:t>Pano</a:t>
            </a:r>
            <a:r>
              <a:rPr lang="nl-NL" dirty="0"/>
              <a:t> Bar</a:t>
            </a:r>
          </a:p>
        </p:txBody>
      </p:sp>
      <p:pic>
        <p:nvPicPr>
          <p:cNvPr id="5" name="Afbeelding 4" descr="Afbeelding met logo, Lettertype, tekst, Graphics&#10;&#10;Automatisch gegenereerde beschrijving">
            <a:extLst>
              <a:ext uri="{FF2B5EF4-FFF2-40B4-BE49-F238E27FC236}">
                <a16:creationId xmlns:a16="http://schemas.microsoft.com/office/drawing/2014/main" id="{296B1DC2-ECD6-0852-485D-7ED8CC750E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6" r="23286" b="22572"/>
          <a:stretch/>
        </p:blipFill>
        <p:spPr>
          <a:xfrm>
            <a:off x="6945085" y="2523672"/>
            <a:ext cx="4071258" cy="3441700"/>
          </a:xfrm>
          <a:prstGeom prst="rect">
            <a:avLst/>
          </a:prstGeom>
        </p:spPr>
      </p:pic>
      <p:pic>
        <p:nvPicPr>
          <p:cNvPr id="6146" name="Picture 2" descr="Pano Bar, Les Deux Alpes | See2Alpes.com">
            <a:extLst>
              <a:ext uri="{FF2B5EF4-FFF2-40B4-BE49-F238E27FC236}">
                <a16:creationId xmlns:a16="http://schemas.microsoft.com/office/drawing/2014/main" id="{E9CBB296-C77D-096B-8E7B-9BC0224B6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257" y="2330686"/>
            <a:ext cx="8120743" cy="452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42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BAC66E-8358-C774-3990-010D58439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17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A075CC-002C-87EB-820F-E1FA1DAA6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 welk jaar werd de naam '</a:t>
            </a:r>
            <a:r>
              <a:rPr lang="nl-NL" dirty="0" err="1"/>
              <a:t>WinterBlend</a:t>
            </a:r>
            <a:r>
              <a:rPr lang="nl-NL" dirty="0"/>
              <a:t>' als eerste gehanteerd?</a:t>
            </a:r>
          </a:p>
          <a:p>
            <a:pPr marL="0" indent="0">
              <a:buNone/>
            </a:pPr>
            <a:r>
              <a:rPr lang="nl-NL" dirty="0"/>
              <a:t>2015</a:t>
            </a:r>
          </a:p>
        </p:txBody>
      </p:sp>
      <p:pic>
        <p:nvPicPr>
          <p:cNvPr id="7" name="Afbeelding 6" descr="Afbeelding met Lettertype, ontwerp, Graphics, tekst&#10;&#10;Automatisch gegenereerde beschrijving">
            <a:extLst>
              <a:ext uri="{FF2B5EF4-FFF2-40B4-BE49-F238E27FC236}">
                <a16:creationId xmlns:a16="http://schemas.microsoft.com/office/drawing/2014/main" id="{B0349023-8A5B-BFFE-67C8-AB5BD99E5E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666" y="2484235"/>
            <a:ext cx="2873828" cy="2313081"/>
          </a:xfrm>
          <a:prstGeom prst="rect">
            <a:avLst/>
          </a:prstGeom>
        </p:spPr>
      </p:pic>
      <p:pic>
        <p:nvPicPr>
          <p:cNvPr id="9" name="Afbeelding 8" descr="Afbeelding met water, Elektrisch blauw&#10;&#10;Automatisch gegenereerde beschrijving">
            <a:extLst>
              <a:ext uri="{FF2B5EF4-FFF2-40B4-BE49-F238E27FC236}">
                <a16:creationId xmlns:a16="http://schemas.microsoft.com/office/drawing/2014/main" id="{EC0C6CD7-80AB-3869-F36D-F66AAD2B35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88" y="3494660"/>
            <a:ext cx="3573236" cy="2679927"/>
          </a:xfrm>
          <a:prstGeom prst="rect">
            <a:avLst/>
          </a:prstGeom>
        </p:spPr>
      </p:pic>
      <p:pic>
        <p:nvPicPr>
          <p:cNvPr id="11" name="Afbeelding 10" descr="Afbeelding met tekst, Lettertype, Elektrisch blauw, Graphics&#10;&#10;Automatisch gegenereerde beschrijving">
            <a:extLst>
              <a:ext uri="{FF2B5EF4-FFF2-40B4-BE49-F238E27FC236}">
                <a16:creationId xmlns:a16="http://schemas.microsoft.com/office/drawing/2014/main" id="{0C908DF9-2D8D-BF10-9E74-440058B967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837" y="4059275"/>
            <a:ext cx="3986784" cy="211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3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C4592E-06FA-B10C-F1AC-26B2870C6D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z="9600" dirty="0"/>
              <a:t>Ronde 1</a:t>
            </a:r>
          </a:p>
        </p:txBody>
      </p:sp>
      <p:sp>
        <p:nvSpPr>
          <p:cNvPr id="4" name="Ondertitel 3">
            <a:extLst>
              <a:ext uri="{FF2B5EF4-FFF2-40B4-BE49-F238E27FC236}">
                <a16:creationId xmlns:a16="http://schemas.microsoft.com/office/drawing/2014/main" id="{C1B18109-E5C6-430A-0B75-F45BBDBB6C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De historie van </a:t>
            </a:r>
            <a:r>
              <a:rPr lang="nl-NL" dirty="0" err="1"/>
              <a:t>WinterBlend</a:t>
            </a:r>
            <a:endParaRPr lang="nl-NL" dirty="0"/>
          </a:p>
          <a:p>
            <a:r>
              <a:rPr lang="nl-NL" dirty="0"/>
              <a:t>18 vragen, 20 deelnemers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3766318-FCC3-3069-C9A8-9524F84AC5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501"/>
          <a:stretch/>
        </p:blipFill>
        <p:spPr>
          <a:xfrm>
            <a:off x="3083734" y="325751"/>
            <a:ext cx="6024531" cy="620649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897D214-CA2A-AC5F-F6CB-CF3A7C57D142}"/>
              </a:ext>
            </a:extLst>
          </p:cNvPr>
          <p:cNvSpPr txBox="1"/>
          <p:nvPr/>
        </p:nvSpPr>
        <p:spPr>
          <a:xfrm>
            <a:off x="272143" y="3140631"/>
            <a:ext cx="1940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Alles op te zoeken:</a:t>
            </a:r>
          </a:p>
        </p:txBody>
      </p:sp>
    </p:spTree>
    <p:extLst>
      <p:ext uri="{BB962C8B-B14F-4D97-AF65-F5344CB8AC3E}">
        <p14:creationId xmlns:p14="http://schemas.microsoft.com/office/powerpoint/2010/main" val="148300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C7B9B-2A81-EB2D-4C94-4158EC1C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18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626E807-11C0-BC2C-FF2E-35A9D834F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Wat is op de piste elk jaar een gezamenlijk hoogtepunt van de week?</a:t>
            </a:r>
          </a:p>
          <a:p>
            <a:pPr marL="0" indent="0">
              <a:buNone/>
            </a:pPr>
            <a:r>
              <a:rPr lang="nl-NL" dirty="0"/>
              <a:t>Skisafari</a:t>
            </a:r>
          </a:p>
        </p:txBody>
      </p:sp>
      <p:pic>
        <p:nvPicPr>
          <p:cNvPr id="5" name="Afbeelding 4" descr="Afbeelding met zoogdier, buitenshuis, hemel, gras&#10;&#10;Automatisch gegenereerde beschrijving">
            <a:extLst>
              <a:ext uri="{FF2B5EF4-FFF2-40B4-BE49-F238E27FC236}">
                <a16:creationId xmlns:a16="http://schemas.microsoft.com/office/drawing/2014/main" id="{CDAE89AB-F0F6-F9E9-7910-373A51F7EE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9"/>
          <a:stretch/>
        </p:blipFill>
        <p:spPr>
          <a:xfrm>
            <a:off x="5878286" y="2944585"/>
            <a:ext cx="5998029" cy="3641272"/>
          </a:xfrm>
          <a:prstGeom prst="rect">
            <a:avLst/>
          </a:prstGeom>
        </p:spPr>
      </p:pic>
      <p:pic>
        <p:nvPicPr>
          <p:cNvPr id="7" name="Afbeelding 6" descr="Afbeelding met tekst, handschrift, brief, papier&#10;&#10;Automatisch gegenereerde beschrijving">
            <a:extLst>
              <a:ext uri="{FF2B5EF4-FFF2-40B4-BE49-F238E27FC236}">
                <a16:creationId xmlns:a16="http://schemas.microsoft.com/office/drawing/2014/main" id="{7A7DF5A3-3123-2BF6-F19B-8689D3A67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300" y="2391212"/>
            <a:ext cx="2160814" cy="4191110"/>
          </a:xfrm>
          <a:prstGeom prst="rect">
            <a:avLst/>
          </a:prstGeom>
        </p:spPr>
      </p:pic>
      <p:pic>
        <p:nvPicPr>
          <p:cNvPr id="9" name="Afbeelding 8" descr="Afbeelding met kleding, persoon, person, schoeisel&#10;&#10;Automatisch gegenereerde beschrijving">
            <a:extLst>
              <a:ext uri="{FF2B5EF4-FFF2-40B4-BE49-F238E27FC236}">
                <a16:creationId xmlns:a16="http://schemas.microsoft.com/office/drawing/2014/main" id="{8EE36EB3-39EE-8A92-25C7-B640680264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205" y="2391212"/>
            <a:ext cx="5567006" cy="417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28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A235B4-7C9A-EA92-B58B-57D73353C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Uitslag ronde 1...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E0475A8-E656-6437-A111-92D8B54CA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494314" cy="4351338"/>
          </a:xfrm>
        </p:spPr>
        <p:txBody>
          <a:bodyPr/>
          <a:lstStyle/>
          <a:p>
            <a:r>
              <a:rPr lang="nl-NL" dirty="0"/>
              <a:t>20 deelnemers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0E78468B-2F3A-6320-724E-406FCE1F4BC7}"/>
              </a:ext>
            </a:extLst>
          </p:cNvPr>
          <p:cNvSpPr txBox="1">
            <a:spLocks/>
          </p:cNvSpPr>
          <p:nvPr/>
        </p:nvSpPr>
        <p:spPr>
          <a:xfrm>
            <a:off x="4757057" y="1825625"/>
            <a:ext cx="349431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5 topscorers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00C5587-5BCB-953F-8C42-902830070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8069" y="2344607"/>
            <a:ext cx="1813560" cy="104394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208481D-60FE-2AA4-D43A-04514F762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2144" y="2344607"/>
            <a:ext cx="2026920" cy="413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92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C4592E-06FA-B10C-F1AC-26B2870C6D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z="9600" dirty="0"/>
              <a:t>Ronde 2</a:t>
            </a:r>
          </a:p>
        </p:txBody>
      </p:sp>
      <p:sp>
        <p:nvSpPr>
          <p:cNvPr id="4" name="Ondertitel 3">
            <a:extLst>
              <a:ext uri="{FF2B5EF4-FFF2-40B4-BE49-F238E27FC236}">
                <a16:creationId xmlns:a16="http://schemas.microsoft.com/office/drawing/2014/main" id="{C1B18109-E5C6-430A-0B75-F45BBDBB6C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err="1"/>
              <a:t>WinterBlend</a:t>
            </a:r>
            <a:r>
              <a:rPr lang="nl-NL" dirty="0"/>
              <a:t>, La </a:t>
            </a:r>
            <a:r>
              <a:rPr lang="nl-NL" dirty="0" err="1"/>
              <a:t>Plagne</a:t>
            </a:r>
            <a:r>
              <a:rPr lang="nl-NL" dirty="0"/>
              <a:t> 2023</a:t>
            </a:r>
          </a:p>
          <a:p>
            <a:r>
              <a:rPr lang="nl-NL" dirty="0"/>
              <a:t>21 vragen, 17 deelnemers</a:t>
            </a:r>
          </a:p>
        </p:txBody>
      </p:sp>
    </p:spTree>
    <p:extLst>
      <p:ext uri="{BB962C8B-B14F-4D97-AF65-F5344CB8AC3E}">
        <p14:creationId xmlns:p14="http://schemas.microsoft.com/office/powerpoint/2010/main" val="414592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CE14EFE-9963-210B-8D57-B69CD4F7A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19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FD6A241B-6B2D-9433-CE43-A1688A298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Klassieker:</a:t>
            </a:r>
            <a:br>
              <a:rPr lang="nl-NL" dirty="0"/>
            </a:br>
            <a:r>
              <a:rPr lang="nl-NL" dirty="0"/>
              <a:t>Hoe heetten de buschauffeurs van de heenreis?</a:t>
            </a:r>
            <a:br>
              <a:rPr lang="nl-NL" dirty="0"/>
            </a:br>
            <a:r>
              <a:rPr lang="nl-NL" dirty="0"/>
              <a:t>Voor de bonus: en de terugreis...?</a:t>
            </a:r>
          </a:p>
          <a:p>
            <a:pPr marL="0" indent="0">
              <a:buNone/>
            </a:pPr>
            <a:r>
              <a:rPr lang="nl-NL" dirty="0"/>
              <a:t>Heenreis: Bernard en Dirk</a:t>
            </a:r>
            <a:br>
              <a:rPr lang="nl-NL" dirty="0"/>
            </a:br>
            <a:r>
              <a:rPr lang="nl-NL" dirty="0"/>
              <a:t>(Terugreis: Niels en </a:t>
            </a:r>
            <a:r>
              <a:rPr lang="nl-NL" dirty="0" err="1"/>
              <a:t>Hajo</a:t>
            </a:r>
            <a:r>
              <a:rPr lang="nl-NL" dirty="0"/>
              <a:t>)</a:t>
            </a:r>
          </a:p>
        </p:txBody>
      </p:sp>
      <p:pic>
        <p:nvPicPr>
          <p:cNvPr id="7" name="Afbeelding 6" descr="Afbeelding met persoon, kleding, voertuig, person&#10;&#10;Automatisch gegenereerde beschrijving">
            <a:extLst>
              <a:ext uri="{FF2B5EF4-FFF2-40B4-BE49-F238E27FC236}">
                <a16:creationId xmlns:a16="http://schemas.microsoft.com/office/drawing/2014/main" id="{32E1FFD8-395E-569D-E2D4-1AAF51E48F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0" y="1350963"/>
            <a:ext cx="3619500" cy="48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3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5E4B61-BFBE-3B0E-6158-0823B853F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20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7DA825-4B7A-DE58-C599-6DBEDBA1F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Welke film werd vertoond op de heenweg?</a:t>
            </a:r>
            <a:br>
              <a:rPr lang="nl-NL" dirty="0"/>
            </a:br>
            <a:r>
              <a:rPr lang="nl-NL" dirty="0"/>
              <a:t>Extra punten als je ook de film weet van de terugweg..</a:t>
            </a:r>
          </a:p>
          <a:p>
            <a:pPr marL="0" indent="0">
              <a:buNone/>
            </a:pPr>
            <a:r>
              <a:rPr lang="nl-NL" dirty="0"/>
              <a:t>Heen: The </a:t>
            </a:r>
            <a:r>
              <a:rPr lang="nl-NL" dirty="0" err="1"/>
              <a:t>Hangover</a:t>
            </a:r>
            <a:r>
              <a:rPr lang="nl-NL" dirty="0"/>
              <a:t> (1</a:t>
            </a:r>
            <a:r>
              <a:rPr lang="nl-NL" baseline="30000" dirty="0"/>
              <a:t>e</a:t>
            </a:r>
            <a:r>
              <a:rPr lang="nl-NL" dirty="0"/>
              <a:t>)</a:t>
            </a:r>
            <a:br>
              <a:rPr lang="nl-NL" dirty="0"/>
            </a:br>
            <a:r>
              <a:rPr lang="nl-NL" dirty="0"/>
              <a:t>Terug: geen film!</a:t>
            </a:r>
          </a:p>
        </p:txBody>
      </p:sp>
      <p:pic>
        <p:nvPicPr>
          <p:cNvPr id="5" name="Afbeelding 4" descr="Afbeelding met tekst, schermopname, Graphics, logo&#10;&#10;Automatisch gegenereerde beschrijving">
            <a:extLst>
              <a:ext uri="{FF2B5EF4-FFF2-40B4-BE49-F238E27FC236}">
                <a16:creationId xmlns:a16="http://schemas.microsoft.com/office/drawing/2014/main" id="{48631E6B-4AAF-05E9-A4E5-E42F456F0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201" y="2809875"/>
            <a:ext cx="5152424" cy="3762901"/>
          </a:xfrm>
          <a:prstGeom prst="rect">
            <a:avLst/>
          </a:prstGeom>
        </p:spPr>
      </p:pic>
      <p:pic>
        <p:nvPicPr>
          <p:cNvPr id="6" name="Afbeelding 5" descr="Afbeelding met kleding, persoon, Menselijk gezicht, glimlach&#10;&#10;Automatisch gegenereerde beschrijving">
            <a:extLst>
              <a:ext uri="{FF2B5EF4-FFF2-40B4-BE49-F238E27FC236}">
                <a16:creationId xmlns:a16="http://schemas.microsoft.com/office/drawing/2014/main" id="{EED487BA-0333-74CC-A50D-442D7E6D84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201" y="3143776"/>
            <a:ext cx="514400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48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E4485A-6972-3E14-9E95-47B2E9872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21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78123EE-96C3-9103-0BD6-2E964D311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Wie van ons zou de bus mogen besturen naar onze wintersport?</a:t>
            </a:r>
          </a:p>
          <a:p>
            <a:pPr marL="0" indent="0">
              <a:buNone/>
            </a:pPr>
            <a:r>
              <a:rPr lang="nl-NL" dirty="0"/>
              <a:t>Remco (hij heeft code 95...)</a:t>
            </a:r>
            <a:br>
              <a:rPr lang="nl-NL" dirty="0"/>
            </a:br>
            <a:r>
              <a:rPr lang="nl-NL" dirty="0"/>
              <a:t>Maar Ron is ook goed!</a:t>
            </a:r>
          </a:p>
        </p:txBody>
      </p:sp>
      <p:pic>
        <p:nvPicPr>
          <p:cNvPr id="5" name="Afbeelding 4" descr="Afbeelding met transport, voertuig, Landvoertuig, buitenshuis&#10;&#10;Automatisch gegenereerde beschrijving">
            <a:extLst>
              <a:ext uri="{FF2B5EF4-FFF2-40B4-BE49-F238E27FC236}">
                <a16:creationId xmlns:a16="http://schemas.microsoft.com/office/drawing/2014/main" id="{2C717B5E-2ECB-2242-B6C1-945938CA22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3" t="4393" r="3045"/>
          <a:stretch/>
        </p:blipFill>
        <p:spPr>
          <a:xfrm>
            <a:off x="5334000" y="2276392"/>
            <a:ext cx="6515100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7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4FFE82-20CC-C7DF-F89F-5B6F9823E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22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C8F4BAB-2705-1457-B8F6-206E41806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5149"/>
            <a:ext cx="10515600" cy="4860925"/>
          </a:xfrm>
        </p:spPr>
        <p:txBody>
          <a:bodyPr>
            <a:normAutofit/>
          </a:bodyPr>
          <a:lstStyle/>
          <a:p>
            <a:r>
              <a:rPr lang="nl-NL" dirty="0"/>
              <a:t>Ons hotel 'Les </a:t>
            </a:r>
            <a:r>
              <a:rPr lang="nl-NL" dirty="0" err="1"/>
              <a:t>Rhododendrons</a:t>
            </a:r>
            <a:r>
              <a:rPr lang="nl-NL" dirty="0"/>
              <a:t>' heeft leuke Engelse bediening</a:t>
            </a:r>
            <a:br>
              <a:rPr lang="nl-NL" dirty="0"/>
            </a:br>
            <a:r>
              <a:rPr lang="nl-NL" dirty="0"/>
              <a:t>Welke namen weet je nog van onze </a:t>
            </a:r>
            <a:r>
              <a:rPr lang="nl-NL" i="1" dirty="0" err="1"/>
              <a:t>waitresses</a:t>
            </a:r>
            <a:r>
              <a:rPr lang="nl-NL" dirty="0"/>
              <a:t>?</a:t>
            </a:r>
          </a:p>
          <a:p>
            <a:pPr marL="0" indent="0">
              <a:buNone/>
            </a:pPr>
            <a:r>
              <a:rPr lang="fi-FI" dirty="0"/>
              <a:t>Josie</a:t>
            </a:r>
          </a:p>
          <a:p>
            <a:pPr marL="0" indent="0">
              <a:buNone/>
            </a:pPr>
            <a:r>
              <a:rPr lang="fi-FI" dirty="0"/>
              <a:t>Christina</a:t>
            </a:r>
          </a:p>
          <a:p>
            <a:pPr marL="0" indent="0">
              <a:buNone/>
            </a:pPr>
            <a:r>
              <a:rPr lang="fi-FI" dirty="0"/>
              <a:t>Emma</a:t>
            </a:r>
          </a:p>
          <a:p>
            <a:pPr marL="0" indent="0">
              <a:buNone/>
            </a:pPr>
            <a:r>
              <a:rPr lang="fi-FI" dirty="0"/>
              <a:t>Olivia</a:t>
            </a:r>
          </a:p>
          <a:p>
            <a:pPr marL="0" indent="0">
              <a:buNone/>
            </a:pPr>
            <a:r>
              <a:rPr lang="fi-FI" dirty="0"/>
              <a:t>Seriah</a:t>
            </a:r>
          </a:p>
          <a:p>
            <a:pPr marL="0" indent="0">
              <a:buNone/>
            </a:pPr>
            <a:r>
              <a:rPr lang="fi-FI" dirty="0"/>
              <a:t>Juliette</a:t>
            </a:r>
          </a:p>
          <a:p>
            <a:pPr marL="0" indent="0">
              <a:buNone/>
            </a:pPr>
            <a:r>
              <a:rPr lang="fi-FI" dirty="0"/>
              <a:t>...</a:t>
            </a:r>
            <a:endParaRPr lang="nl-NL" dirty="0"/>
          </a:p>
          <a:p>
            <a:endParaRPr lang="nl-NL" dirty="0"/>
          </a:p>
        </p:txBody>
      </p:sp>
      <p:pic>
        <p:nvPicPr>
          <p:cNvPr id="5" name="Afbeelding 4" descr="Afbeelding met persoon, meubels, glimlach, overdekt&#10;&#10;Automatisch gegenereerde beschrijving">
            <a:extLst>
              <a:ext uri="{FF2B5EF4-FFF2-40B4-BE49-F238E27FC236}">
                <a16:creationId xmlns:a16="http://schemas.microsoft.com/office/drawing/2014/main" id="{EDA97936-7FCA-F7D8-8B89-462341EB00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76"/>
          <a:stretch/>
        </p:blipFill>
        <p:spPr>
          <a:xfrm>
            <a:off x="8134350" y="2419350"/>
            <a:ext cx="3733800" cy="407352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424D93E-FB57-351E-92DD-92E92269CAE3}"/>
              </a:ext>
            </a:extLst>
          </p:cNvPr>
          <p:cNvSpPr txBox="1"/>
          <p:nvPr/>
        </p:nvSpPr>
        <p:spPr>
          <a:xfrm>
            <a:off x="8858427" y="5717312"/>
            <a:ext cx="10134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 err="1">
                <a:solidFill>
                  <a:schemeClr val="bg1"/>
                </a:solidFill>
              </a:rPr>
              <a:t>Josie</a:t>
            </a:r>
            <a:endParaRPr lang="nl-NL" sz="3200" b="1" dirty="0">
              <a:solidFill>
                <a:schemeClr val="bg1"/>
              </a:solidFill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D006FD04-2C36-D5F9-133F-34CD21979900}"/>
              </a:ext>
            </a:extLst>
          </p:cNvPr>
          <p:cNvSpPr txBox="1"/>
          <p:nvPr/>
        </p:nvSpPr>
        <p:spPr>
          <a:xfrm>
            <a:off x="10082161" y="5717312"/>
            <a:ext cx="14287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Juliette</a:t>
            </a:r>
          </a:p>
        </p:txBody>
      </p:sp>
    </p:spTree>
    <p:extLst>
      <p:ext uri="{BB962C8B-B14F-4D97-AF65-F5344CB8AC3E}">
        <p14:creationId xmlns:p14="http://schemas.microsoft.com/office/powerpoint/2010/main" val="360682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67160-434A-A453-278B-B9370DBC0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23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E6B070C-8D73-EE8A-B021-032CC71CA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Hoe heet de Nederlandse receptioniste van 'Les </a:t>
            </a:r>
            <a:r>
              <a:rPr lang="nl-NL" dirty="0" err="1"/>
              <a:t>Rhododendrons</a:t>
            </a:r>
            <a:r>
              <a:rPr lang="nl-NL" dirty="0"/>
              <a:t>’?</a:t>
            </a:r>
          </a:p>
          <a:p>
            <a:pPr marL="0" indent="0">
              <a:buNone/>
            </a:pPr>
            <a:r>
              <a:rPr lang="nl-NL" dirty="0"/>
              <a:t>Joy</a:t>
            </a:r>
          </a:p>
        </p:txBody>
      </p:sp>
      <p:pic>
        <p:nvPicPr>
          <p:cNvPr id="6" name="Joy met Ron" descr="Afbeelding met persoon, Menselijk gezicht, kleding, muur&#10;&#10;Automatisch gegenereerde beschrijving">
            <a:extLst>
              <a:ext uri="{FF2B5EF4-FFF2-40B4-BE49-F238E27FC236}">
                <a16:creationId xmlns:a16="http://schemas.microsoft.com/office/drawing/2014/main" id="{F4747339-1A33-7CEE-E330-033E54C578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1" t="3721" r="10107" b="36551"/>
          <a:stretch/>
        </p:blipFill>
        <p:spPr>
          <a:xfrm>
            <a:off x="6972300" y="2387193"/>
            <a:ext cx="3971925" cy="4096157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98196FF6-D741-0213-7B79-A7B4B5F715C2}"/>
              </a:ext>
            </a:extLst>
          </p:cNvPr>
          <p:cNvSpPr txBox="1"/>
          <p:nvPr/>
        </p:nvSpPr>
        <p:spPr>
          <a:xfrm>
            <a:off x="1415143" y="2307771"/>
            <a:ext cx="1634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(met Ron)</a:t>
            </a:r>
          </a:p>
        </p:txBody>
      </p:sp>
      <p:pic>
        <p:nvPicPr>
          <p:cNvPr id="5" name="Joy" descr="Afbeelding met persoon, Menselijk gezicht, kleding, muur&#10;&#10;Automatisch gegenereerde beschrijving">
            <a:extLst>
              <a:ext uri="{FF2B5EF4-FFF2-40B4-BE49-F238E27FC236}">
                <a16:creationId xmlns:a16="http://schemas.microsoft.com/office/drawing/2014/main" id="{D72F1BBD-2096-1CA8-C7CA-21A65DA1C2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1" t="21194" r="10108" b="37197"/>
          <a:stretch/>
        </p:blipFill>
        <p:spPr>
          <a:xfrm>
            <a:off x="8829674" y="3586129"/>
            <a:ext cx="2114551" cy="285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81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617286-CD61-C137-3589-77B87E584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24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3828A9C-42AB-A9EA-97C0-6851C23F8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 welk skigebied waren ze en wat ging er bij Remco Jan mis?</a:t>
            </a:r>
          </a:p>
          <a:p>
            <a:pPr marL="0" indent="0">
              <a:buNone/>
            </a:pPr>
            <a:r>
              <a:rPr lang="nl-NL" dirty="0" err="1"/>
              <a:t>Courchevel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Skipas weigerde bij</a:t>
            </a:r>
            <a:br>
              <a:rPr lang="nl-NL" dirty="0"/>
            </a:br>
            <a:r>
              <a:rPr lang="nl-NL" dirty="0"/>
              <a:t>drie skiliften,</a:t>
            </a:r>
            <a:br>
              <a:rPr lang="nl-NL" dirty="0"/>
            </a:br>
            <a:r>
              <a:rPr lang="nl-NL" dirty="0"/>
              <a:t>maar mocht door.</a:t>
            </a:r>
            <a:br>
              <a:rPr lang="nl-NL" dirty="0"/>
            </a:br>
            <a:r>
              <a:rPr lang="nl-NL" dirty="0"/>
              <a:t>Moest bovenin tóch</a:t>
            </a:r>
            <a:br>
              <a:rPr lang="nl-NL" dirty="0"/>
            </a:br>
            <a:r>
              <a:rPr lang="nl-NL" dirty="0"/>
              <a:t>helemaal naar beneden</a:t>
            </a:r>
            <a:br>
              <a:rPr lang="nl-NL" dirty="0"/>
            </a:br>
            <a:r>
              <a:rPr lang="nl-NL" dirty="0"/>
              <a:t>om z'n pas bij de kassa</a:t>
            </a:r>
            <a:br>
              <a:rPr lang="nl-NL" dirty="0"/>
            </a:br>
            <a:r>
              <a:rPr lang="nl-NL" dirty="0"/>
              <a:t>om te wisselen...</a:t>
            </a:r>
          </a:p>
        </p:txBody>
      </p:sp>
      <p:pic>
        <p:nvPicPr>
          <p:cNvPr id="5" name="Afbeelding 4" descr="Afbeelding met persoon, kleding, muur, glimlach&#10;&#10;Automatisch gegenereerde beschrijving">
            <a:extLst>
              <a:ext uri="{FF2B5EF4-FFF2-40B4-BE49-F238E27FC236}">
                <a16:creationId xmlns:a16="http://schemas.microsoft.com/office/drawing/2014/main" id="{8ED90ACB-6A4F-C670-C1BE-3FEB9FD5A3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7" r="4896"/>
          <a:stretch/>
        </p:blipFill>
        <p:spPr>
          <a:xfrm>
            <a:off x="5457826" y="2394801"/>
            <a:ext cx="6362700" cy="4244123"/>
          </a:xfrm>
          <a:prstGeom prst="rect">
            <a:avLst/>
          </a:prstGeom>
        </p:spPr>
      </p:pic>
      <p:pic>
        <p:nvPicPr>
          <p:cNvPr id="7" name="Afbeelding 6" descr="Afbeelding met persoon, buitenshuis, kleding, sneeuw&#10;&#10;Automatisch gegenereerde beschrijving">
            <a:extLst>
              <a:ext uri="{FF2B5EF4-FFF2-40B4-BE49-F238E27FC236}">
                <a16:creationId xmlns:a16="http://schemas.microsoft.com/office/drawing/2014/main" id="{0CBD8FC8-5570-D55B-35CA-C585B739E4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8"/>
          <a:stretch/>
        </p:blipFill>
        <p:spPr>
          <a:xfrm>
            <a:off x="4702628" y="2396301"/>
            <a:ext cx="7117897" cy="424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76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2DCFB5-201E-A451-F6A3-1CD1E171B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25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B8494C-6927-EE56-54F1-118743CE77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Wat heeft Han gekocht en meteen verloren?</a:t>
            </a:r>
            <a:br>
              <a:rPr lang="nl-NL" dirty="0"/>
            </a:br>
            <a:r>
              <a:rPr lang="nl-NL" dirty="0"/>
              <a:t>Een goed verhaal levert extra punten op...</a:t>
            </a:r>
          </a:p>
          <a:p>
            <a:pPr marL="0" indent="0">
              <a:buNone/>
            </a:pPr>
            <a:r>
              <a:rPr lang="nl-NL" dirty="0"/>
              <a:t>Handschoenen... Meteen in skilift verloren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Waar dienen die bandjes voor...?</a:t>
            </a:r>
          </a:p>
        </p:txBody>
      </p:sp>
      <p:pic>
        <p:nvPicPr>
          <p:cNvPr id="5" name="Afbeelding 4" descr="Afbeelding met persoon, kleding, Menselijk gezicht, person&#10;&#10;Automatisch gegenereerde beschrijving">
            <a:extLst>
              <a:ext uri="{FF2B5EF4-FFF2-40B4-BE49-F238E27FC236}">
                <a16:creationId xmlns:a16="http://schemas.microsoft.com/office/drawing/2014/main" id="{1866831C-E08D-6A15-57C3-D07401E272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5" t="11944" r="23241"/>
          <a:stretch/>
        </p:blipFill>
        <p:spPr>
          <a:xfrm>
            <a:off x="7667625" y="1825625"/>
            <a:ext cx="4086225" cy="4240043"/>
          </a:xfrm>
          <a:prstGeom prst="rect">
            <a:avLst/>
          </a:prstGeom>
        </p:spPr>
      </p:pic>
      <p:pic>
        <p:nvPicPr>
          <p:cNvPr id="7" name="Afbeelding 6" descr="Afbeelding met tekst, Bagage en tassen, handtas, Modeaccessoire&#10;&#10;Automatisch gegenereerde beschrijving">
            <a:extLst>
              <a:ext uri="{FF2B5EF4-FFF2-40B4-BE49-F238E27FC236}">
                <a16:creationId xmlns:a16="http://schemas.microsoft.com/office/drawing/2014/main" id="{871A0FC4-992C-66AE-0B31-1435763F8A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4" t="5324" r="23148" b="7361"/>
          <a:stretch/>
        </p:blipFill>
        <p:spPr>
          <a:xfrm>
            <a:off x="8562977" y="1426283"/>
            <a:ext cx="2484630" cy="5038725"/>
          </a:xfrm>
          <a:prstGeom prst="rect">
            <a:avLst/>
          </a:prstGeom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6EE497C9-035F-4692-759B-6F5E97FFC1C0}"/>
              </a:ext>
            </a:extLst>
          </p:cNvPr>
          <p:cNvCxnSpPr>
            <a:cxnSpLocks/>
          </p:cNvCxnSpPr>
          <p:nvPr/>
        </p:nvCxnSpPr>
        <p:spPr>
          <a:xfrm>
            <a:off x="5743575" y="3981450"/>
            <a:ext cx="3295650" cy="0"/>
          </a:xfrm>
          <a:prstGeom prst="straightConnector1">
            <a:avLst/>
          </a:prstGeom>
          <a:ln w="69850">
            <a:headEnd type="none" w="med" len="med"/>
            <a:tailEnd type="triangle" w="lg" len="lg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4" name="Afbeelding 13" descr="Afbeelding met sneeuw, buitenshuis, persoon, schoeisel&#10;&#10;Automatisch gegenereerde beschrijving">
            <a:extLst>
              <a:ext uri="{FF2B5EF4-FFF2-40B4-BE49-F238E27FC236}">
                <a16:creationId xmlns:a16="http://schemas.microsoft.com/office/drawing/2014/main" id="{3293F740-5581-D6F7-602C-7D5CBB7690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654" y="4645025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18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6B17E8-6D7F-F6D4-516E-8E9ADF4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86F14E-AE52-E860-FF16-5224E9723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33164"/>
          </a:xfrm>
        </p:spPr>
        <p:txBody>
          <a:bodyPr/>
          <a:lstStyle/>
          <a:p>
            <a:r>
              <a:rPr lang="nl-NL" dirty="0"/>
              <a:t>Van welke twee reisorganisaties heeft (w)Interpolis, Winterpolis, Winterblend, gebruik gemaakt?</a:t>
            </a:r>
          </a:p>
        </p:txBody>
      </p:sp>
      <p:pic>
        <p:nvPicPr>
          <p:cNvPr id="1028" name="Picture 4" descr="De beste reisbureaus van Nederland ☀️ Sunnydealz">
            <a:extLst>
              <a:ext uri="{FF2B5EF4-FFF2-40B4-BE49-F238E27FC236}">
                <a16:creationId xmlns:a16="http://schemas.microsoft.com/office/drawing/2014/main" id="{B4BF71CA-0DFF-702A-34B4-C4DE175F1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056" y="3105474"/>
            <a:ext cx="3171825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isorganisaties in Nederland? Dit zijn de beste!">
            <a:extLst>
              <a:ext uri="{FF2B5EF4-FFF2-40B4-BE49-F238E27FC236}">
                <a16:creationId xmlns:a16="http://schemas.microsoft.com/office/drawing/2014/main" id="{03445ABF-9F49-269B-83C4-F5180FA8A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024" y="2689225"/>
            <a:ext cx="23812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lle reisorganisaties mét ervaringen van reizigers - Familiereis.nl">
            <a:extLst>
              <a:ext uri="{FF2B5EF4-FFF2-40B4-BE49-F238E27FC236}">
                <a16:creationId xmlns:a16="http://schemas.microsoft.com/office/drawing/2014/main" id="{8A53C939-57DB-21E3-890A-D69E37217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277" y="4860056"/>
            <a:ext cx="2886075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op 5 reisorganisaties - Wanderbird - Travel">
            <a:extLst>
              <a:ext uri="{FF2B5EF4-FFF2-40B4-BE49-F238E27FC236}">
                <a16:creationId xmlns:a16="http://schemas.microsoft.com/office/drawing/2014/main" id="{7B8EECA3-B192-90DA-F9B5-2A3C744A81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07" b="29575"/>
          <a:stretch/>
        </p:blipFill>
        <p:spPr bwMode="auto">
          <a:xfrm>
            <a:off x="511573" y="3033388"/>
            <a:ext cx="2476500" cy="79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lle reisorganisaties mét ervaringen van reizigers - Rondreis.nl">
            <a:extLst>
              <a:ext uri="{FF2B5EF4-FFF2-40B4-BE49-F238E27FC236}">
                <a16:creationId xmlns:a16="http://schemas.microsoft.com/office/drawing/2014/main" id="{EED6A146-B1C0-E4BC-6E79-7A548D405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453" y="4340224"/>
            <a:ext cx="2952750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e beste reisbureaus van Nederland ☀️ Sunnydealz">
            <a:extLst>
              <a:ext uri="{FF2B5EF4-FFF2-40B4-BE49-F238E27FC236}">
                <a16:creationId xmlns:a16="http://schemas.microsoft.com/office/drawing/2014/main" id="{DB57E65A-1BA4-EFD5-9136-818BE11351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27533" r="71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80" r="22486"/>
          <a:stretch/>
        </p:blipFill>
        <p:spPr bwMode="auto">
          <a:xfrm>
            <a:off x="4258115" y="5002931"/>
            <a:ext cx="1761424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86268E10-295C-7860-538D-4285D6018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549" y="3370305"/>
            <a:ext cx="2695575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Wintersport aanbiedingen Sunweb (last minute) 2023-2024 ⛷️ SkiDealz.nl">
            <a:extLst>
              <a:ext uri="{FF2B5EF4-FFF2-40B4-BE49-F238E27FC236}">
                <a16:creationId xmlns:a16="http://schemas.microsoft.com/office/drawing/2014/main" id="{F6A9435C-E2F1-5F19-3CA2-83658CE51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540" y="3543300"/>
            <a:ext cx="3171825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33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C7AFD9-0991-7AFD-2093-A1A7EC42F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26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BF0C0D-5280-F176-BBFA-70400084B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Wie heeft op zondag 5 maart meteen wat</a:t>
            </a:r>
            <a:br>
              <a:rPr lang="nl-NL" dirty="0"/>
            </a:br>
            <a:r>
              <a:rPr lang="nl-NL" dirty="0"/>
              <a:t>verloren in de lift?</a:t>
            </a:r>
            <a:br>
              <a:rPr lang="nl-NL" dirty="0"/>
            </a:br>
            <a:r>
              <a:rPr lang="nl-NL" dirty="0"/>
              <a:t>Extra punten voor de naam van de lift</a:t>
            </a:r>
          </a:p>
          <a:p>
            <a:pPr marL="0" indent="0">
              <a:buNone/>
            </a:pPr>
            <a:r>
              <a:rPr lang="nl-NL" dirty="0"/>
              <a:t>Barend, uit de stoeltjeslift 'Golf'</a:t>
            </a:r>
          </a:p>
        </p:txBody>
      </p:sp>
      <p:pic>
        <p:nvPicPr>
          <p:cNvPr id="7" name="Afbeelding 6" descr="Afbeelding met persoon, kleding, buitenshuis, Frisdrank&#10;&#10;Automatisch gegenereerde beschrijving">
            <a:extLst>
              <a:ext uri="{FF2B5EF4-FFF2-40B4-BE49-F238E27FC236}">
                <a16:creationId xmlns:a16="http://schemas.microsoft.com/office/drawing/2014/main" id="{AAE28571-CD8F-8AC4-F6ED-0C06477F25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1" b="7778"/>
          <a:stretch/>
        </p:blipFill>
        <p:spPr>
          <a:xfrm>
            <a:off x="7803016" y="849311"/>
            <a:ext cx="3857625" cy="5643564"/>
          </a:xfrm>
          <a:prstGeom prst="rect">
            <a:avLst/>
          </a:prstGeom>
        </p:spPr>
      </p:pic>
      <p:pic>
        <p:nvPicPr>
          <p:cNvPr id="5" name="Afbeelding 4" descr="Afbeelding met tekst, wegbebakening, Verkeersbord, buitenshuis&#10;&#10;Automatisch gegenereerde beschrijving">
            <a:extLst>
              <a:ext uri="{FF2B5EF4-FFF2-40B4-BE49-F238E27FC236}">
                <a16:creationId xmlns:a16="http://schemas.microsoft.com/office/drawing/2014/main" id="{1B1F88E0-54E9-F1E0-EB53-23EF54FC9F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944" y="2867025"/>
            <a:ext cx="4840697" cy="362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3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789F3B-8C34-B912-1BBB-03854C518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27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8C40D7-2B34-3EDC-D6FA-9C0E9A6CD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Wat zegt Thea "</a:t>
            </a:r>
            <a:r>
              <a:rPr lang="nl-NL" i="1" dirty="0"/>
              <a:t>op z'n Sint-</a:t>
            </a:r>
            <a:r>
              <a:rPr lang="nl-NL" i="1" dirty="0" err="1"/>
              <a:t>Oedenrode's</a:t>
            </a:r>
            <a:r>
              <a:rPr lang="nl-NL" dirty="0"/>
              <a:t>" als ze geen gehoor krijgt bij het bellen naar Inge?</a:t>
            </a:r>
          </a:p>
          <a:p>
            <a:pPr marL="0" indent="0">
              <a:buNone/>
            </a:pPr>
            <a:r>
              <a:rPr lang="nl-NL" dirty="0"/>
              <a:t>"Ze vat 'm niet af!"</a:t>
            </a:r>
          </a:p>
        </p:txBody>
      </p:sp>
      <p:pic>
        <p:nvPicPr>
          <p:cNvPr id="5" name="Afbeelding 4" descr="Afbeelding met persoon, Menselijk gezicht, glimlach, Selfie&#10;&#10;Automatisch gegenereerde beschrijving">
            <a:extLst>
              <a:ext uri="{FF2B5EF4-FFF2-40B4-BE49-F238E27FC236}">
                <a16:creationId xmlns:a16="http://schemas.microsoft.com/office/drawing/2014/main" id="{2136298F-7495-D722-7F14-5312BAB657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84" b="7461"/>
          <a:stretch/>
        </p:blipFill>
        <p:spPr>
          <a:xfrm flipH="1">
            <a:off x="8761924" y="2279362"/>
            <a:ext cx="3245020" cy="4360923"/>
          </a:xfrm>
          <a:prstGeom prst="rect">
            <a:avLst/>
          </a:prstGeom>
        </p:spPr>
      </p:pic>
      <p:pic>
        <p:nvPicPr>
          <p:cNvPr id="1026" name="Picture 2" descr="Oude Zwarte Bakeliet Telefoon (type 1955 By Ptt/heemaf) Met Draaiwijzer,  Geïsoleerd Op Witte Achtergrond. Royalty-Vrije Foto, Plaatjes, Beelden En  Stock Fotografie. Image 16434289.">
            <a:extLst>
              <a:ext uri="{FF2B5EF4-FFF2-40B4-BE49-F238E27FC236}">
                <a16:creationId xmlns:a16="http://schemas.microsoft.com/office/drawing/2014/main" id="{B8935189-2370-D110-4858-E629CFA5D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618" y="3809695"/>
            <a:ext cx="4046764" cy="268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48FD9A-1C10-BF9A-C968-1335763E0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28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26E4F2-9E2B-F530-2FDA-C4277BCE4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Vijf van de groep gingen los in Bulle Café in Les </a:t>
            </a:r>
            <a:r>
              <a:rPr lang="nl-NL" dirty="0" err="1"/>
              <a:t>Arcs</a:t>
            </a:r>
            <a:br>
              <a:rPr lang="nl-NL" dirty="0"/>
            </a:br>
            <a:r>
              <a:rPr lang="nl-NL" dirty="0"/>
              <a:t>Wat was de spektakel-lunch en wie zijn de vijf?</a:t>
            </a:r>
          </a:p>
          <a:p>
            <a:pPr marL="0" indent="0">
              <a:buNone/>
            </a:pPr>
            <a:r>
              <a:rPr lang="nl-NL" dirty="0"/>
              <a:t>Fruits de </a:t>
            </a:r>
            <a:r>
              <a:rPr lang="nl-NL" dirty="0" err="1"/>
              <a:t>Mer</a:t>
            </a:r>
            <a:r>
              <a:rPr lang="nl-NL" dirty="0"/>
              <a:t> + Champagne!</a:t>
            </a:r>
            <a:br>
              <a:rPr lang="nl-NL" dirty="0"/>
            </a:br>
            <a:r>
              <a:rPr lang="nl-NL" dirty="0"/>
              <a:t>Carla, Adelmar, Han,</a:t>
            </a:r>
            <a:br>
              <a:rPr lang="nl-NL" dirty="0"/>
            </a:br>
            <a:r>
              <a:rPr lang="nl-NL" dirty="0"/>
              <a:t>Michel, Moniek</a:t>
            </a:r>
          </a:p>
        </p:txBody>
      </p:sp>
      <p:pic>
        <p:nvPicPr>
          <p:cNvPr id="5" name="Afbeelding 4" descr="Afbeelding met sneeuw, skiën, buitenshuis, mensen&#10;&#10;Automatisch gegenereerde beschrijving">
            <a:extLst>
              <a:ext uri="{FF2B5EF4-FFF2-40B4-BE49-F238E27FC236}">
                <a16:creationId xmlns:a16="http://schemas.microsoft.com/office/drawing/2014/main" id="{35EBE205-9595-9CE8-0840-98C6AB55D1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67" r="8390"/>
          <a:stretch/>
        </p:blipFill>
        <p:spPr>
          <a:xfrm>
            <a:off x="6674761" y="2699884"/>
            <a:ext cx="5410121" cy="3792991"/>
          </a:xfrm>
          <a:prstGeom prst="rect">
            <a:avLst/>
          </a:prstGeom>
        </p:spPr>
      </p:pic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83D1AD23-17BC-0B32-E4A3-DFC7B39CB9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5880795"/>
              </p:ext>
            </p:extLst>
          </p:nvPr>
        </p:nvGraphicFramePr>
        <p:xfrm>
          <a:off x="5334001" y="2697876"/>
          <a:ext cx="6750882" cy="379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0304720" imgH="11415600" progId="">
                  <p:embed/>
                </p:oleObj>
              </mc:Choice>
              <mc:Fallback>
                <p:oleObj r:id="rId4" imgW="20304720" imgH="114156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34001" y="2697876"/>
                        <a:ext cx="6750882" cy="379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500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158AB3-12C9-87BC-2F38-38BC17C3E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29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B62202-125B-E4D8-674F-0B84F780A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Waarop heeft Edwin ons getrakteerd op woensdag 8 maart?</a:t>
            </a:r>
          </a:p>
          <a:p>
            <a:pPr marL="0" indent="0">
              <a:buNone/>
            </a:pPr>
            <a:r>
              <a:rPr lang="nl-NL" dirty="0"/>
              <a:t>Appeltaartjes!</a:t>
            </a:r>
          </a:p>
        </p:txBody>
      </p:sp>
      <p:pic>
        <p:nvPicPr>
          <p:cNvPr id="5" name="Afbeelding 4" descr="Afbeelding met persoon, Menselijk gezicht, muur, glimlach&#10;&#10;Automatisch gegenereerde beschrijving">
            <a:extLst>
              <a:ext uri="{FF2B5EF4-FFF2-40B4-BE49-F238E27FC236}">
                <a16:creationId xmlns:a16="http://schemas.microsoft.com/office/drawing/2014/main" id="{D97A1834-3FD8-CF51-2914-F336314CCB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1"/>
          <a:stretch/>
        </p:blipFill>
        <p:spPr>
          <a:xfrm>
            <a:off x="7630273" y="2537937"/>
            <a:ext cx="4046589" cy="4335700"/>
          </a:xfrm>
          <a:prstGeom prst="rect">
            <a:avLst/>
          </a:prstGeom>
        </p:spPr>
      </p:pic>
      <p:pic>
        <p:nvPicPr>
          <p:cNvPr id="6" name="Afbeelding 5" descr="Afbeelding met persoon, Menselijk gezicht, muur, glimlach&#10;&#10;Automatisch gegenereerde beschrijving">
            <a:extLst>
              <a:ext uri="{FF2B5EF4-FFF2-40B4-BE49-F238E27FC236}">
                <a16:creationId xmlns:a16="http://schemas.microsoft.com/office/drawing/2014/main" id="{EB3AEC33-FCAB-9F7C-86C9-0E4EE78676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1" r="52726" b="21735"/>
          <a:stretch/>
        </p:blipFill>
        <p:spPr>
          <a:xfrm>
            <a:off x="7630274" y="2569193"/>
            <a:ext cx="1912988" cy="3163013"/>
          </a:xfrm>
          <a:prstGeom prst="rect">
            <a:avLst/>
          </a:prstGeom>
        </p:spPr>
      </p:pic>
      <p:pic>
        <p:nvPicPr>
          <p:cNvPr id="8" name="Afbeelding 7" descr="Afbeelding met persoon, kleding, fles, muur&#10;&#10;Automatisch gegenereerde beschrijving">
            <a:extLst>
              <a:ext uri="{FF2B5EF4-FFF2-40B4-BE49-F238E27FC236}">
                <a16:creationId xmlns:a16="http://schemas.microsoft.com/office/drawing/2014/main" id="{C63FC71C-52C1-5D66-8731-46F2E97B99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37"/>
          <a:stretch/>
        </p:blipFill>
        <p:spPr>
          <a:xfrm>
            <a:off x="390557" y="3984172"/>
            <a:ext cx="6565414" cy="287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74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20F246-D96F-1884-6F9F-4218C567D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30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E69BA7D-A286-06FD-4FD6-82F3A4E55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Dinsdag 7 maart was de ski-safari.</a:t>
            </a:r>
            <a:br>
              <a:rPr lang="nl-NL" dirty="0"/>
            </a:br>
            <a:r>
              <a:rPr lang="nl-NL" dirty="0"/>
              <a:t>Eerste koffiestop bij restaurant 'Au Bon Vieux </a:t>
            </a:r>
            <a:r>
              <a:rPr lang="nl-NL" dirty="0" err="1"/>
              <a:t>Temps</a:t>
            </a:r>
            <a:r>
              <a:rPr lang="nl-NL" dirty="0"/>
              <a:t>’.</a:t>
            </a:r>
            <a:br>
              <a:rPr lang="nl-NL" dirty="0"/>
            </a:br>
            <a:r>
              <a:rPr lang="nl-NL" dirty="0"/>
              <a:t>Daar liep een leuke hond rond.</a:t>
            </a:r>
            <a:br>
              <a:rPr lang="nl-NL" dirty="0"/>
            </a:br>
            <a:r>
              <a:rPr lang="nl-NL" dirty="0"/>
              <a:t>Hoe heette de hond van het huis?</a:t>
            </a:r>
          </a:p>
          <a:p>
            <a:pPr marL="0" indent="0">
              <a:buNone/>
            </a:pPr>
            <a:r>
              <a:rPr lang="nl-NL" dirty="0" err="1"/>
              <a:t>Rockson</a:t>
            </a:r>
            <a:endParaRPr lang="nl-NL" dirty="0"/>
          </a:p>
          <a:p>
            <a:endParaRPr lang="nl-NL" dirty="0"/>
          </a:p>
        </p:txBody>
      </p:sp>
      <p:pic>
        <p:nvPicPr>
          <p:cNvPr id="5" name="Afbeelding 4" descr="Afbeelding met buitenshuis, grond, Hondenras, hond&#10;&#10;Automatisch gegenereerde beschrijving">
            <a:extLst>
              <a:ext uri="{FF2B5EF4-FFF2-40B4-BE49-F238E27FC236}">
                <a16:creationId xmlns:a16="http://schemas.microsoft.com/office/drawing/2014/main" id="{3757E30A-07C2-D4CE-5492-448BAC28E2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0" t="20794" r="23393" b="7936"/>
          <a:stretch/>
        </p:blipFill>
        <p:spPr>
          <a:xfrm>
            <a:off x="6457015" y="2786743"/>
            <a:ext cx="5299555" cy="392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82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9A415F-3675-B521-B968-DD2ACB6E5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31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CDF5AE-9181-305F-E810-C82DE870A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Op dinsdag 7 maart ging een groepje eten bij 'Le </a:t>
            </a:r>
            <a:r>
              <a:rPr lang="nl-NL" dirty="0" err="1"/>
              <a:t>Dou</a:t>
            </a:r>
            <a:r>
              <a:rPr lang="nl-NL" dirty="0"/>
              <a:t> du </a:t>
            </a:r>
            <a:r>
              <a:rPr lang="nl-NL" dirty="0" err="1"/>
              <a:t>Praz</a:t>
            </a:r>
            <a:r>
              <a:rPr lang="nl-NL" dirty="0"/>
              <a:t>’</a:t>
            </a:r>
            <a:br>
              <a:rPr lang="nl-NL" dirty="0"/>
            </a:br>
            <a:r>
              <a:rPr lang="nl-NL" dirty="0"/>
              <a:t>Hoe heette dit lekkere gerecht en voor wie was dit bestemd?</a:t>
            </a:r>
            <a:br>
              <a:rPr lang="nl-NL" dirty="0"/>
            </a:br>
            <a:r>
              <a:rPr lang="nl-NL" dirty="0"/>
              <a:t>(alles opgegeten!)</a:t>
            </a:r>
          </a:p>
          <a:p>
            <a:pPr marL="0" indent="0">
              <a:buNone/>
            </a:pPr>
            <a:r>
              <a:rPr lang="nl-NL" dirty="0"/>
              <a:t>Steak </a:t>
            </a:r>
            <a:r>
              <a:rPr lang="nl-NL" dirty="0" err="1"/>
              <a:t>Tartare</a:t>
            </a:r>
            <a:r>
              <a:rPr lang="nl-NL" dirty="0"/>
              <a:t> voor Adelmar</a:t>
            </a:r>
          </a:p>
          <a:p>
            <a:endParaRPr lang="nl-NL" dirty="0"/>
          </a:p>
        </p:txBody>
      </p:sp>
      <p:pic>
        <p:nvPicPr>
          <p:cNvPr id="5" name="Afbeelding 4" descr="Afbeelding met maaltijd, voedsel, Fastfood, Snack&#10;&#10;Automatisch gegenereerde beschrijving">
            <a:extLst>
              <a:ext uri="{FF2B5EF4-FFF2-40B4-BE49-F238E27FC236}">
                <a16:creationId xmlns:a16="http://schemas.microsoft.com/office/drawing/2014/main" id="{00674F35-5F4B-AF99-8505-2AC55E9387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7" t="22539" b="24127"/>
          <a:stretch/>
        </p:blipFill>
        <p:spPr>
          <a:xfrm>
            <a:off x="6637564" y="2960913"/>
            <a:ext cx="4716236" cy="3657601"/>
          </a:xfrm>
          <a:prstGeom prst="rect">
            <a:avLst/>
          </a:prstGeom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F5CD1EB1-495A-FD90-F420-23BB1E312300}"/>
              </a:ext>
            </a:extLst>
          </p:cNvPr>
          <p:cNvCxnSpPr>
            <a:cxnSpLocks/>
          </p:cNvCxnSpPr>
          <p:nvPr/>
        </p:nvCxnSpPr>
        <p:spPr>
          <a:xfrm flipV="1">
            <a:off x="4223657" y="4577103"/>
            <a:ext cx="3171825" cy="1820636"/>
          </a:xfrm>
          <a:prstGeom prst="straightConnector1">
            <a:avLst/>
          </a:prstGeom>
          <a:ln w="69850">
            <a:headEnd type="none" w="med" len="med"/>
            <a:tailEnd type="triangle" w="lg" len="lg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40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kleding, Patroon (modeontwerpen), Dagkleding, Modeontwerpen&#10;&#10;Automatisch gegenereerde beschrijving">
            <a:extLst>
              <a:ext uri="{FF2B5EF4-FFF2-40B4-BE49-F238E27FC236}">
                <a16:creationId xmlns:a16="http://schemas.microsoft.com/office/drawing/2014/main" id="{436BB39E-AAFB-27A4-911C-18A3731ADD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6" t="14921" r="13996" b="15555"/>
          <a:stretch/>
        </p:blipFill>
        <p:spPr>
          <a:xfrm>
            <a:off x="8577942" y="2220117"/>
            <a:ext cx="2934719" cy="42563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F38AA62-7B73-8CD3-1A2C-A4513D17D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32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19011BF-72B4-98E3-A636-4FEF0AC4A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Wie won de eerste prijs voor beste outfit op de Oostenrijkse avond?</a:t>
            </a:r>
          </a:p>
          <a:p>
            <a:pPr marL="0" indent="0">
              <a:buNone/>
            </a:pPr>
            <a:r>
              <a:rPr lang="nl-NL" dirty="0"/>
              <a:t>Jolanda</a:t>
            </a:r>
          </a:p>
        </p:txBody>
      </p:sp>
      <p:pic>
        <p:nvPicPr>
          <p:cNvPr id="9" name="Afbeelding 8" descr="Afbeelding met persoon, kleding, Menselijk gezicht, drinken&#10;&#10;Automatisch gegenereerde beschrijving">
            <a:extLst>
              <a:ext uri="{FF2B5EF4-FFF2-40B4-BE49-F238E27FC236}">
                <a16:creationId xmlns:a16="http://schemas.microsoft.com/office/drawing/2014/main" id="{0AFE9493-DFFE-4652-75CE-13D57F8064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095" r="35081" b="5564"/>
          <a:stretch/>
        </p:blipFill>
        <p:spPr>
          <a:xfrm flipH="1">
            <a:off x="5058382" y="2386067"/>
            <a:ext cx="277524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6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7CB418-ABE0-B959-0011-A0CBB96CC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33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055EC35-CB9B-7154-1A54-F40464BB1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"</a:t>
            </a:r>
            <a:r>
              <a:rPr lang="nl-NL" dirty="0" err="1"/>
              <a:t>Iek</a:t>
            </a:r>
            <a:r>
              <a:rPr lang="nl-NL" dirty="0"/>
              <a:t> </a:t>
            </a:r>
            <a:r>
              <a:rPr lang="nl-NL" dirty="0" err="1"/>
              <a:t>spraik</a:t>
            </a:r>
            <a:r>
              <a:rPr lang="nl-NL" dirty="0"/>
              <a:t> </a:t>
            </a:r>
            <a:r>
              <a:rPr lang="nl-NL" dirty="0" err="1"/>
              <a:t>ien</a:t>
            </a:r>
            <a:r>
              <a:rPr lang="nl-NL" dirty="0"/>
              <a:t> </a:t>
            </a:r>
            <a:r>
              <a:rPr lang="nl-NL" dirty="0" err="1"/>
              <a:t>behtje</a:t>
            </a:r>
            <a:r>
              <a:rPr lang="nl-NL" dirty="0"/>
              <a:t> </a:t>
            </a:r>
            <a:r>
              <a:rPr lang="nl-NL" dirty="0" err="1"/>
              <a:t>Niederlahns</a:t>
            </a:r>
            <a:r>
              <a:rPr lang="nl-NL" dirty="0"/>
              <a:t>...“</a:t>
            </a:r>
            <a:br>
              <a:rPr lang="nl-NL" dirty="0"/>
            </a:br>
            <a:r>
              <a:rPr lang="nl-NL" dirty="0"/>
              <a:t>Wat roept de Franse skileraar steeds naar Jolanda? En haar naam...?</a:t>
            </a:r>
          </a:p>
          <a:p>
            <a:pPr marL="0" indent="0">
              <a:buNone/>
            </a:pPr>
            <a:r>
              <a:rPr lang="nl-NL" dirty="0"/>
              <a:t>“Jolanda, kek nar </a:t>
            </a:r>
            <a:r>
              <a:rPr lang="nl-NL" dirty="0" err="1"/>
              <a:t>meh</a:t>
            </a:r>
            <a:r>
              <a:rPr lang="nl-NL" dirty="0"/>
              <a:t>”</a:t>
            </a:r>
            <a:br>
              <a:rPr lang="nl-NL" dirty="0"/>
            </a:br>
            <a:r>
              <a:rPr lang="nl-NL" dirty="0"/>
              <a:t>en</a:t>
            </a:r>
            <a:br>
              <a:rPr lang="nl-NL" dirty="0"/>
            </a:br>
            <a:r>
              <a:rPr lang="nl-NL" dirty="0"/>
              <a:t>“Jolanda volg </a:t>
            </a:r>
            <a:r>
              <a:rPr lang="nl-NL" dirty="0" err="1"/>
              <a:t>meh</a:t>
            </a:r>
            <a:r>
              <a:rPr lang="nl-NL" dirty="0"/>
              <a:t>”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En ze heet: Diane</a:t>
            </a:r>
          </a:p>
          <a:p>
            <a:endParaRPr lang="nl-NL" dirty="0"/>
          </a:p>
        </p:txBody>
      </p:sp>
      <p:pic>
        <p:nvPicPr>
          <p:cNvPr id="5" name="Afbeelding 4" descr="Afbeelding met buitenshuis, persoon, sportuitrusting, kleding&#10;&#10;Automatisch gegenereerde beschrijving">
            <a:extLst>
              <a:ext uri="{FF2B5EF4-FFF2-40B4-BE49-F238E27FC236}">
                <a16:creationId xmlns:a16="http://schemas.microsoft.com/office/drawing/2014/main" id="{1696B9F0-B571-3C5F-132C-6CBB3410F8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567" y="2762654"/>
            <a:ext cx="2830141" cy="3813243"/>
          </a:xfrm>
          <a:prstGeom prst="rect">
            <a:avLst/>
          </a:prstGeom>
        </p:spPr>
      </p:pic>
      <p:pic>
        <p:nvPicPr>
          <p:cNvPr id="7" name="Afbeelding 6" descr="Afbeelding met buitenshuis, persoon, sportuitrusting, kleding&#10;&#10;Automatisch gegenereerde beschrijving">
            <a:extLst>
              <a:ext uri="{FF2B5EF4-FFF2-40B4-BE49-F238E27FC236}">
                <a16:creationId xmlns:a16="http://schemas.microsoft.com/office/drawing/2014/main" id="{A687FBC9-76E0-1EA9-67C9-A286DE2D16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0" t="31695" r="38552" b="63884"/>
          <a:stretch/>
        </p:blipFill>
        <p:spPr>
          <a:xfrm>
            <a:off x="8949448" y="3764604"/>
            <a:ext cx="807396" cy="612843"/>
          </a:xfrm>
          <a:prstGeom prst="rect">
            <a:avLst/>
          </a:prstGeom>
          <a:effectLst>
            <a:softEdge rad="127000"/>
          </a:effectLst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7BE332EA-9D30-E4A2-ADA0-27B334AEED0E}"/>
              </a:ext>
            </a:extLst>
          </p:cNvPr>
          <p:cNvCxnSpPr>
            <a:cxnSpLocks/>
          </p:cNvCxnSpPr>
          <p:nvPr/>
        </p:nvCxnSpPr>
        <p:spPr>
          <a:xfrm flipV="1">
            <a:off x="6226629" y="4180114"/>
            <a:ext cx="2928257" cy="1208315"/>
          </a:xfrm>
          <a:prstGeom prst="straightConnector1">
            <a:avLst/>
          </a:prstGeom>
          <a:ln w="69850">
            <a:headEnd type="none" w="med" len="med"/>
            <a:tailEnd type="triangle" w="lg" len="lg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29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A65387-663D-0190-7374-39CE51E30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34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D461B4-257B-16E7-F920-EFD0CB7C2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Wie heeft donderdag een brandje veroorzaakt en hoe?</a:t>
            </a:r>
          </a:p>
          <a:p>
            <a:pPr marL="0" indent="0">
              <a:buNone/>
            </a:pPr>
            <a:r>
              <a:rPr lang="nl-NL" dirty="0"/>
              <a:t>Louis: shirt over lamp en lamp </a:t>
            </a:r>
            <a:r>
              <a:rPr lang="nl-NL" dirty="0" err="1"/>
              <a:t>éééééven</a:t>
            </a:r>
            <a:r>
              <a:rPr lang="nl-NL" dirty="0"/>
              <a:t> aangezet!</a:t>
            </a:r>
          </a:p>
        </p:txBody>
      </p:sp>
      <p:pic>
        <p:nvPicPr>
          <p:cNvPr id="5" name="Afbeelding 4" descr="Afbeelding met tekst, teken, Lettertype, logo&#10;&#10;Automatisch gegenereerde beschrijving">
            <a:extLst>
              <a:ext uri="{FF2B5EF4-FFF2-40B4-BE49-F238E27FC236}">
                <a16:creationId xmlns:a16="http://schemas.microsoft.com/office/drawing/2014/main" id="{22E339AD-0072-B480-F375-66AE7790F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213" y="3144158"/>
            <a:ext cx="2286218" cy="3456000"/>
          </a:xfrm>
          <a:prstGeom prst="rect">
            <a:avLst/>
          </a:prstGeom>
        </p:spPr>
      </p:pic>
      <p:pic>
        <p:nvPicPr>
          <p:cNvPr id="7" name="Afbeelding 6" descr="Afbeelding met tekst, clipart, Graphics, symbool&#10;&#10;Automatisch gegenereerde beschrijving">
            <a:extLst>
              <a:ext uri="{FF2B5EF4-FFF2-40B4-BE49-F238E27FC236}">
                <a16:creationId xmlns:a16="http://schemas.microsoft.com/office/drawing/2014/main" id="{31AE13AB-E638-D3EB-0896-BDCD5A16CB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093" y="3144158"/>
            <a:ext cx="2672166" cy="3456000"/>
          </a:xfrm>
          <a:prstGeom prst="rect">
            <a:avLst/>
          </a:prstGeom>
        </p:spPr>
      </p:pic>
      <p:pic>
        <p:nvPicPr>
          <p:cNvPr id="8" name="Picture 2" descr="Profielfoto van Louis Vrieze">
            <a:extLst>
              <a:ext uri="{FF2B5EF4-FFF2-40B4-BE49-F238E27FC236}">
                <a16:creationId xmlns:a16="http://schemas.microsoft.com/office/drawing/2014/main" id="{CE9AD43C-B6EA-283D-4212-7018C1804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423" y="3463819"/>
            <a:ext cx="2816678" cy="2816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7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2BCD0E-BFE4-8744-CB7B-2A81AFE15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35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5FAD586-5892-B737-5E6C-C3D76EFFA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9" y="1801132"/>
            <a:ext cx="10515600" cy="4351338"/>
          </a:xfrm>
        </p:spPr>
        <p:txBody>
          <a:bodyPr/>
          <a:lstStyle/>
          <a:p>
            <a:r>
              <a:rPr lang="nl-NL" dirty="0"/>
              <a:t>Wie ligt hier opgebaard in het mortuarium?</a:t>
            </a:r>
          </a:p>
          <a:p>
            <a:pPr marL="0" indent="0">
              <a:buNone/>
            </a:pPr>
            <a:r>
              <a:rPr lang="nl-NL" dirty="0"/>
              <a:t>Will.i.am!</a:t>
            </a:r>
          </a:p>
        </p:txBody>
      </p:sp>
      <p:pic>
        <p:nvPicPr>
          <p:cNvPr id="5" name="Afbeelding 4" descr="Afbeelding met overdekt, muur, Laken, meubels&#10;&#10;Automatisch gegenereerde beschrijving">
            <a:extLst>
              <a:ext uri="{FF2B5EF4-FFF2-40B4-BE49-F238E27FC236}">
                <a16:creationId xmlns:a16="http://schemas.microsoft.com/office/drawing/2014/main" id="{3442767F-05F2-A28E-5181-5DA96444E2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30" b="12857"/>
          <a:stretch/>
        </p:blipFill>
        <p:spPr>
          <a:xfrm>
            <a:off x="8043439" y="1801132"/>
            <a:ext cx="3855749" cy="4691743"/>
          </a:xfrm>
          <a:prstGeom prst="rect">
            <a:avLst/>
          </a:prstGeom>
        </p:spPr>
      </p:pic>
      <p:pic>
        <p:nvPicPr>
          <p:cNvPr id="2050" name="Picture 2" descr="Profielfoto van William Verspeek">
            <a:extLst>
              <a:ext uri="{FF2B5EF4-FFF2-40B4-BE49-F238E27FC236}">
                <a16:creationId xmlns:a16="http://schemas.microsoft.com/office/drawing/2014/main" id="{7922C762-7248-6D65-9CFF-2940E1A07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85458" y="2637126"/>
            <a:ext cx="3855749" cy="385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6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31C6A6-10BD-AC63-872C-6014DF6D2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1D02B3A-ED85-82E6-C4D7-ABD07FAF1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16766"/>
          </a:xfrm>
        </p:spPr>
        <p:txBody>
          <a:bodyPr>
            <a:normAutofit/>
          </a:bodyPr>
          <a:lstStyle/>
          <a:p>
            <a:r>
              <a:rPr lang="nl-NL" dirty="0"/>
              <a:t>Hoe vaak ging de wintersportreis naar Oostenrijk?</a:t>
            </a:r>
          </a:p>
          <a:p>
            <a:pPr marL="0" indent="0">
              <a:buNone/>
            </a:pPr>
            <a:r>
              <a:rPr lang="nl-NL" dirty="0"/>
              <a:t>Slechts twee keer:</a:t>
            </a:r>
            <a:br>
              <a:rPr lang="nl-NL" dirty="0"/>
            </a:br>
            <a:r>
              <a:rPr lang="nl-NL" dirty="0"/>
              <a:t>2016: </a:t>
            </a:r>
            <a:r>
              <a:rPr lang="nl-NL" dirty="0" err="1"/>
              <a:t>Saalbach-Hinterglemm</a:t>
            </a:r>
            <a:br>
              <a:rPr lang="nl-NL" dirty="0"/>
            </a:br>
            <a:r>
              <a:rPr lang="nl-NL" dirty="0"/>
              <a:t>2019: </a:t>
            </a:r>
            <a:r>
              <a:rPr lang="nl-NL" dirty="0" err="1"/>
              <a:t>Mayrhofen</a:t>
            </a:r>
            <a:endParaRPr lang="nl-NL" dirty="0"/>
          </a:p>
        </p:txBody>
      </p:sp>
      <p:pic>
        <p:nvPicPr>
          <p:cNvPr id="2052" name="Picture 4" descr="Seizoenswerk in Oostenrijk | Werken in Oostenrijk">
            <a:extLst>
              <a:ext uri="{FF2B5EF4-FFF2-40B4-BE49-F238E27FC236}">
                <a16:creationId xmlns:a16="http://schemas.microsoft.com/office/drawing/2014/main" id="{59609B24-D6DE-D613-BD44-36E748DD4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793" y="3304555"/>
            <a:ext cx="281940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ki Alpine Oostenrijk vlag' Sticker | Spreadshirt">
            <a:extLst>
              <a:ext uri="{FF2B5EF4-FFF2-40B4-BE49-F238E27FC236}">
                <a16:creationId xmlns:a16="http://schemas.microsoft.com/office/drawing/2014/main" id="{C384127E-03C1-E92F-AA92-C00904BD41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" t="13799" r="2920" b="13178"/>
          <a:stretch/>
        </p:blipFill>
        <p:spPr bwMode="auto">
          <a:xfrm>
            <a:off x="923266" y="2602628"/>
            <a:ext cx="3934047" cy="303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Gasthaus Pension Alpenhof: Pension / Gasthof Kaisers, Warth / Schröcken am  Arlberg">
            <a:extLst>
              <a:ext uri="{FF2B5EF4-FFF2-40B4-BE49-F238E27FC236}">
                <a16:creationId xmlns:a16="http://schemas.microsoft.com/office/drawing/2014/main" id="{51FAC423-1A78-5821-02F2-0FDD4F67B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553" y="316644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03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0.00162 L 6.25E-7 0.1935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58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44444E-6 L 3.75E-6 0.2085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41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44444E-6 L -2.08333E-7 0.1807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7FE210-A085-6BD0-F055-E2A7015C3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36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A2E481-C1A3-8783-4B76-6B7E04EFF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Wat staat er op het tegeltje voor Remco?</a:t>
            </a:r>
          </a:p>
          <a:p>
            <a:pPr marL="0" indent="0">
              <a:buNone/>
            </a:pPr>
            <a:r>
              <a:rPr lang="nl-NL" dirty="0"/>
              <a:t>"Ik zie er niet atletisch uit, maar ga wel hard."</a:t>
            </a:r>
          </a:p>
        </p:txBody>
      </p:sp>
      <p:pic>
        <p:nvPicPr>
          <p:cNvPr id="5" name="Afbeelding 4" descr="Afbeelding met persoon, Menselijk gezicht, muur, glimlach&#10;&#10;Automatisch gegenereerde beschrijving">
            <a:extLst>
              <a:ext uri="{FF2B5EF4-FFF2-40B4-BE49-F238E27FC236}">
                <a16:creationId xmlns:a16="http://schemas.microsoft.com/office/drawing/2014/main" id="{2042B9CB-7244-DB97-C6B5-573A514ED2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941" y="1302657"/>
            <a:ext cx="3995057" cy="5326742"/>
          </a:xfrm>
          <a:prstGeom prst="rect">
            <a:avLst/>
          </a:prstGeom>
        </p:spPr>
      </p:pic>
      <p:pic>
        <p:nvPicPr>
          <p:cNvPr id="7" name="Afbeelding 6" descr="Afbeelding met persoon, Menselijk gezicht, tekst, glimlach&#10;&#10;Automatisch gegenereerde beschrijving">
            <a:extLst>
              <a:ext uri="{FF2B5EF4-FFF2-40B4-BE49-F238E27FC236}">
                <a16:creationId xmlns:a16="http://schemas.microsoft.com/office/drawing/2014/main" id="{62191617-1027-8A4C-2E48-9BDEAB3BA7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29" t="37875" r="11444" b="29223"/>
          <a:stretch/>
        </p:blipFill>
        <p:spPr>
          <a:xfrm>
            <a:off x="9339943" y="3054050"/>
            <a:ext cx="2231572" cy="2427588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61864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13CA3C-BF9C-E885-8A58-AC5E5A029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37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8BDEDC-5585-ACC9-3551-A2C8D73AA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Van wie is de gevleugelde uitspraak: "Deze val, telt niet als val!"?</a:t>
            </a:r>
          </a:p>
          <a:p>
            <a:pPr marL="0" indent="0">
              <a:buNone/>
            </a:pPr>
            <a:r>
              <a:rPr lang="nl-NL" dirty="0"/>
              <a:t>Harold</a:t>
            </a:r>
          </a:p>
        </p:txBody>
      </p:sp>
      <p:pic>
        <p:nvPicPr>
          <p:cNvPr id="5" name="Afbeelding 4" descr="Afbeelding met sneeuw, buitenshuis, persoon, sport&#10;&#10;Automatisch gegenereerde beschrijving">
            <a:extLst>
              <a:ext uri="{FF2B5EF4-FFF2-40B4-BE49-F238E27FC236}">
                <a16:creationId xmlns:a16="http://schemas.microsoft.com/office/drawing/2014/main" id="{4E243AEF-B086-20F1-C4B6-01954D268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571" y="2891532"/>
            <a:ext cx="4931229" cy="3285431"/>
          </a:xfrm>
          <a:prstGeom prst="rect">
            <a:avLst/>
          </a:prstGeom>
        </p:spPr>
      </p:pic>
      <p:pic>
        <p:nvPicPr>
          <p:cNvPr id="7" name="Afbeelding 6" descr="Afbeelding met Menselijk gezicht, persoon, Kin, Voorhoofd&#10;&#10;Automatisch gegenereerde beschrijving">
            <a:extLst>
              <a:ext uri="{FF2B5EF4-FFF2-40B4-BE49-F238E27FC236}">
                <a16:creationId xmlns:a16="http://schemas.microsoft.com/office/drawing/2014/main" id="{6F51B406-D74F-6DEF-9586-99FDD02A98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55372" y="3319463"/>
            <a:ext cx="2286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72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E6B517-BB22-763F-D601-35E3198B9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38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294EBB-ACB1-35CA-981C-06A61E890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Wat was het voorgerecht op donderdag?</a:t>
            </a:r>
          </a:p>
          <a:p>
            <a:pPr marL="0" indent="0">
              <a:buNone/>
            </a:pPr>
            <a:r>
              <a:rPr lang="nl-NL" dirty="0" err="1"/>
              <a:t>Pastry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cheese</a:t>
            </a:r>
            <a:endParaRPr lang="nl-NL" dirty="0"/>
          </a:p>
        </p:txBody>
      </p:sp>
      <p:pic>
        <p:nvPicPr>
          <p:cNvPr id="5" name="Afbeelding 4" descr="Afbeelding met voedsel, bord, gerecht, Keuken&#10;&#10;Automatisch gegenereerde beschrijving">
            <a:extLst>
              <a:ext uri="{FF2B5EF4-FFF2-40B4-BE49-F238E27FC236}">
                <a16:creationId xmlns:a16="http://schemas.microsoft.com/office/drawing/2014/main" id="{81062D04-95E1-F376-5871-C2EA45C111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07868" y="2836635"/>
            <a:ext cx="5011057" cy="375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73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BFA0F0-2370-269B-189B-1E8CEB7F5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39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6DD239-D778-6D19-60CE-C7586D784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Wanneer kregen we dit bord te zien: "Beer is </a:t>
            </a:r>
            <a:r>
              <a:rPr lang="nl-NL" dirty="0" err="1"/>
              <a:t>cheaper</a:t>
            </a:r>
            <a:r>
              <a:rPr lang="nl-NL" dirty="0"/>
              <a:t> </a:t>
            </a:r>
            <a:r>
              <a:rPr lang="nl-NL" dirty="0" err="1"/>
              <a:t>than</a:t>
            </a:r>
            <a:r>
              <a:rPr lang="nl-NL" dirty="0"/>
              <a:t> </a:t>
            </a:r>
            <a:r>
              <a:rPr lang="nl-NL" dirty="0" err="1"/>
              <a:t>therapy</a:t>
            </a:r>
            <a:r>
              <a:rPr lang="nl-NL" dirty="0"/>
              <a:t>"? Extra punten voor de naam van de bar...</a:t>
            </a:r>
          </a:p>
          <a:p>
            <a:pPr marL="0" indent="0">
              <a:buNone/>
            </a:pPr>
            <a:r>
              <a:rPr lang="nl-NL" dirty="0"/>
              <a:t>Tijdens de kroegentocht,</a:t>
            </a:r>
            <a:br>
              <a:rPr lang="nl-NL" dirty="0"/>
            </a:br>
            <a:r>
              <a:rPr lang="nl-NL" dirty="0"/>
              <a:t>in de eerste bar in Belle </a:t>
            </a:r>
            <a:r>
              <a:rPr lang="nl-NL" dirty="0" err="1"/>
              <a:t>Plagne</a:t>
            </a:r>
            <a:r>
              <a:rPr lang="nl-NL" dirty="0"/>
              <a:t>:</a:t>
            </a:r>
            <a:br>
              <a:rPr lang="nl-NL" dirty="0"/>
            </a:br>
            <a:r>
              <a:rPr lang="nl-NL" dirty="0"/>
              <a:t>La </a:t>
            </a:r>
            <a:r>
              <a:rPr lang="nl-NL" dirty="0" err="1"/>
              <a:t>Tête</a:t>
            </a:r>
            <a:r>
              <a:rPr lang="nl-NL" dirty="0"/>
              <a:t> Inn</a:t>
            </a:r>
          </a:p>
        </p:txBody>
      </p:sp>
      <p:pic>
        <p:nvPicPr>
          <p:cNvPr id="5" name="Afbeelding 4" descr="Afbeelding met tekst, Graphics, grafische vormgeving, Lettertype&#10;&#10;Automatisch gegenereerde beschrijving">
            <a:extLst>
              <a:ext uri="{FF2B5EF4-FFF2-40B4-BE49-F238E27FC236}">
                <a16:creationId xmlns:a16="http://schemas.microsoft.com/office/drawing/2014/main" id="{13D51495-FAA5-E4EC-ED71-5DE66D8FB8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5" t="16190" r="18071" b="15872"/>
          <a:stretch/>
        </p:blipFill>
        <p:spPr>
          <a:xfrm>
            <a:off x="8237464" y="2299833"/>
            <a:ext cx="349733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00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A235B4-7C9A-EA92-B58B-57D73353C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Uitslag ronde 2...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E0475A8-E656-6437-A111-92D8B54CA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494314" cy="4351338"/>
          </a:xfrm>
        </p:spPr>
        <p:txBody>
          <a:bodyPr/>
          <a:lstStyle/>
          <a:p>
            <a:r>
              <a:rPr lang="nl-NL" dirty="0"/>
              <a:t>17 deelnemers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0E78468B-2F3A-6320-724E-406FCE1F4BC7}"/>
              </a:ext>
            </a:extLst>
          </p:cNvPr>
          <p:cNvSpPr txBox="1">
            <a:spLocks/>
          </p:cNvSpPr>
          <p:nvPr/>
        </p:nvSpPr>
        <p:spPr>
          <a:xfrm>
            <a:off x="4757057" y="1825625"/>
            <a:ext cx="349431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4 topscorers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FAD5B8D-8356-FCD5-CCB0-86935BF13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3157" y="2262389"/>
            <a:ext cx="1653541" cy="8382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65B32E7-B6A0-E060-DBFD-C05F5A0F6B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1542" y="2262389"/>
            <a:ext cx="1813560" cy="351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08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6D649C4-F9ED-3927-4917-C8FF07190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Einduitslag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A47911A-0918-578E-F22C-9941677E4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De top 3 (alfabetische volgorde):</a:t>
            </a:r>
          </a:p>
          <a:p>
            <a:r>
              <a:rPr lang="nl-NL" dirty="0"/>
              <a:t>Harold van der Veldt</a:t>
            </a:r>
          </a:p>
          <a:p>
            <a:r>
              <a:rPr lang="nl-NL" dirty="0"/>
              <a:t>Johan van Gils</a:t>
            </a:r>
          </a:p>
          <a:p>
            <a:r>
              <a:rPr lang="nl-NL" dirty="0"/>
              <a:t>Michel van Maastricht</a:t>
            </a:r>
          </a:p>
          <a:p>
            <a:pPr marL="0" indent="0">
              <a:buNone/>
            </a:pPr>
            <a:r>
              <a:rPr lang="nl-NL" dirty="0"/>
              <a:t>En de winnaar is...</a:t>
            </a:r>
          </a:p>
          <a:p>
            <a:endParaRPr lang="nl-NL" dirty="0"/>
          </a:p>
        </p:txBody>
      </p:sp>
      <p:sp>
        <p:nvSpPr>
          <p:cNvPr id="9" name="Tijdelijke aanduiding voor inhoud 4">
            <a:extLst>
              <a:ext uri="{FF2B5EF4-FFF2-40B4-BE49-F238E27FC236}">
                <a16:creationId xmlns:a16="http://schemas.microsoft.com/office/drawing/2014/main" id="{0A9B9671-97CF-57C8-6EDD-84FCAEF9E573}"/>
              </a:ext>
            </a:extLst>
          </p:cNvPr>
          <p:cNvSpPr txBox="1">
            <a:spLocks/>
          </p:cNvSpPr>
          <p:nvPr/>
        </p:nvSpPr>
        <p:spPr>
          <a:xfrm>
            <a:off x="838200" y="1912710"/>
            <a:ext cx="10515600" cy="435133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  <a:tabLst>
                <a:tab pos="4397375" algn="r"/>
              </a:tabLst>
            </a:pPr>
            <a:r>
              <a:rPr lang="nl-NL" dirty="0"/>
              <a:t>	</a:t>
            </a:r>
            <a:r>
              <a:rPr lang="nl-NL" b="1" dirty="0"/>
              <a:t>punten</a:t>
            </a:r>
          </a:p>
          <a:p>
            <a:pPr marL="514350" indent="-514350">
              <a:buFont typeface="+mj-lt"/>
              <a:buAutoNum type="arabicPeriod"/>
              <a:tabLst>
                <a:tab pos="4397375" algn="r"/>
              </a:tabLst>
            </a:pPr>
            <a:r>
              <a:rPr lang="nl-NL" dirty="0"/>
              <a:t>Johan van Gils	293</a:t>
            </a:r>
          </a:p>
          <a:p>
            <a:pPr marL="514350" indent="-514350">
              <a:buFont typeface="+mj-lt"/>
              <a:buAutoNum type="arabicPeriod"/>
              <a:tabLst>
                <a:tab pos="4397375" algn="r"/>
              </a:tabLst>
            </a:pPr>
            <a:r>
              <a:rPr lang="nl-NL" dirty="0"/>
              <a:t>Harold van der Veldt	286</a:t>
            </a:r>
          </a:p>
          <a:p>
            <a:pPr marL="514350" indent="-514350">
              <a:buFont typeface="+mj-lt"/>
              <a:buAutoNum type="arabicPeriod"/>
              <a:tabLst>
                <a:tab pos="4397375" algn="r"/>
              </a:tabLst>
            </a:pPr>
            <a:r>
              <a:rPr lang="nl-NL" dirty="0"/>
              <a:t>Michel van Maastricht	281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DB08E39-DA89-61A7-83AC-ACF6DF3E22D3}"/>
              </a:ext>
            </a:extLst>
          </p:cNvPr>
          <p:cNvSpPr txBox="1"/>
          <p:nvPr/>
        </p:nvSpPr>
        <p:spPr>
          <a:xfrm>
            <a:off x="5726939" y="3578501"/>
            <a:ext cx="5626861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5000" dirty="0"/>
              <a:t>JOHAN</a:t>
            </a:r>
          </a:p>
        </p:txBody>
      </p:sp>
    </p:spTree>
    <p:extLst>
      <p:ext uri="{BB962C8B-B14F-4D97-AF65-F5344CB8AC3E}">
        <p14:creationId xmlns:p14="http://schemas.microsoft.com/office/powerpoint/2010/main" val="26140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C029D8-C600-ADCA-AD80-AA320580F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3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65E2BBB-2CE3-773C-ADB7-DF434F715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991001"/>
          </a:xfrm>
        </p:spPr>
        <p:txBody>
          <a:bodyPr>
            <a:normAutofit/>
          </a:bodyPr>
          <a:lstStyle/>
          <a:p>
            <a:r>
              <a:rPr lang="nl-NL" dirty="0"/>
              <a:t>In welk jaar was wie op de piste verkleed</a:t>
            </a:r>
            <a:br>
              <a:rPr lang="nl-NL" dirty="0"/>
            </a:br>
            <a:r>
              <a:rPr lang="nl-NL" dirty="0"/>
              <a:t>als een... zebra?</a:t>
            </a:r>
          </a:p>
          <a:p>
            <a:pPr marL="0" indent="0">
              <a:buNone/>
            </a:pPr>
            <a:r>
              <a:rPr lang="nl-NL" dirty="0"/>
              <a:t>2016</a:t>
            </a:r>
            <a:br>
              <a:rPr lang="nl-NL" dirty="0"/>
            </a:br>
            <a:r>
              <a:rPr lang="nl-NL" dirty="0"/>
              <a:t>Moniek Rennen!</a:t>
            </a:r>
          </a:p>
        </p:txBody>
      </p:sp>
      <p:pic>
        <p:nvPicPr>
          <p:cNvPr id="5" name="Afbeelding 4" descr="Afbeelding met schets, zebra, zwart-wit&#10;&#10;Automatisch gegenereerde beschrijving">
            <a:extLst>
              <a:ext uri="{FF2B5EF4-FFF2-40B4-BE49-F238E27FC236}">
                <a16:creationId xmlns:a16="http://schemas.microsoft.com/office/drawing/2014/main" id="{9F52C914-BF61-DCE2-FC2D-2E734F7E46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437" y="2293643"/>
            <a:ext cx="4429125" cy="4429125"/>
          </a:xfrm>
          <a:prstGeom prst="rect">
            <a:avLst/>
          </a:prstGeom>
        </p:spPr>
      </p:pic>
      <p:pic>
        <p:nvPicPr>
          <p:cNvPr id="3074" name="Picture 2" descr="Monique Safari 2016">
            <a:extLst>
              <a:ext uri="{FF2B5EF4-FFF2-40B4-BE49-F238E27FC236}">
                <a16:creationId xmlns:a16="http://schemas.microsoft.com/office/drawing/2014/main" id="{1C0239A6-F7D2-9095-BCA6-8AC223200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549" y="1007768"/>
            <a:ext cx="372427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99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41E97E-AD44-46C4-F3A2-52897D964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4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C45716F-945A-CF29-6CCF-76EE27A0A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 welk jaar was de eerste quiz voor de wintersporters</a:t>
            </a:r>
            <a:br>
              <a:rPr lang="nl-NL" dirty="0"/>
            </a:br>
            <a:r>
              <a:rPr lang="nl-NL" dirty="0"/>
              <a:t>en wie was de eerste winnaar?</a:t>
            </a:r>
          </a:p>
          <a:p>
            <a:pPr marL="0" indent="0">
              <a:buNone/>
            </a:pPr>
            <a:r>
              <a:rPr lang="nl-NL" dirty="0"/>
              <a:t>2015</a:t>
            </a:r>
            <a:br>
              <a:rPr lang="nl-NL" dirty="0"/>
            </a:br>
            <a:r>
              <a:rPr lang="nl-NL" dirty="0"/>
              <a:t>Koen van Roessel</a:t>
            </a:r>
          </a:p>
          <a:p>
            <a:endParaRPr lang="nl-NL" dirty="0"/>
          </a:p>
        </p:txBody>
      </p:sp>
      <p:pic>
        <p:nvPicPr>
          <p:cNvPr id="5" name="Afbeelding 4" descr="Afbeelding met Elektrisch blauw, logo, blauw, tekst&#10;&#10;Automatisch gegenereerde beschrijving">
            <a:extLst>
              <a:ext uri="{FF2B5EF4-FFF2-40B4-BE49-F238E27FC236}">
                <a16:creationId xmlns:a16="http://schemas.microsoft.com/office/drawing/2014/main" id="{A851F6BD-7D07-0638-2B02-D3DF973874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4" t="32093" r="24583" b="31783"/>
          <a:stretch/>
        </p:blipFill>
        <p:spPr>
          <a:xfrm>
            <a:off x="9271590" y="1523908"/>
            <a:ext cx="2828261" cy="2477386"/>
          </a:xfrm>
          <a:prstGeom prst="rect">
            <a:avLst/>
          </a:prstGeom>
        </p:spPr>
      </p:pic>
      <p:pic>
        <p:nvPicPr>
          <p:cNvPr id="1026" name="Picture 2" descr="Profielfoto van Koen Van Roessel">
            <a:extLst>
              <a:ext uri="{FF2B5EF4-FFF2-40B4-BE49-F238E27FC236}">
                <a16:creationId xmlns:a16="http://schemas.microsoft.com/office/drawing/2014/main" id="{9B23BB9F-13EE-B559-DE53-08E12E1D0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269" y="3200750"/>
            <a:ext cx="3098505" cy="3098505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19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A4734A-07EF-196B-C3A2-7D64F62D5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5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312416E-E6E4-848E-FDE7-2093F10C3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Welke Engelstalige spreuk kwam in 2010 in zwang bij de wintersporters?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63E6EBC-6092-E519-8552-179B80EDAB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43" r="3294"/>
          <a:stretch/>
        </p:blipFill>
        <p:spPr>
          <a:xfrm>
            <a:off x="4680404" y="3139152"/>
            <a:ext cx="4433778" cy="280989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122" name="Picture 2" descr="Las Vegas Travel Guide - Vacation &amp; Trip Guide">
            <a:extLst>
              <a:ext uri="{FF2B5EF4-FFF2-40B4-BE49-F238E27FC236}">
                <a16:creationId xmlns:a16="http://schemas.microsoft.com/office/drawing/2014/main" id="{A992D21B-9C4B-0364-8A88-3F84EDCDBA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1" t="18840" r="6360" b="3189"/>
          <a:stretch/>
        </p:blipFill>
        <p:spPr bwMode="auto">
          <a:xfrm>
            <a:off x="3935432" y="2373145"/>
            <a:ext cx="5923722" cy="434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76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18FB76-A721-8369-3A09-6066D2627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6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CE7513-0CD9-3564-676F-E868F64E4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Hoe heet de fameuze nachtclub in Val </a:t>
            </a:r>
            <a:r>
              <a:rPr lang="nl-NL" dirty="0" err="1"/>
              <a:t>Thorens</a:t>
            </a:r>
            <a:r>
              <a:rPr lang="nl-NL" dirty="0"/>
              <a:t>,</a:t>
            </a:r>
            <a:br>
              <a:rPr lang="nl-NL" dirty="0"/>
            </a:br>
            <a:r>
              <a:rPr lang="nl-NL" dirty="0"/>
              <a:t>die ook als duistere omkleedruimte werd gebruikt?</a:t>
            </a:r>
          </a:p>
          <a:p>
            <a:pPr marL="0" indent="0">
              <a:buNone/>
            </a:pPr>
            <a:r>
              <a:rPr lang="nl-NL" dirty="0"/>
              <a:t>Malaysia</a:t>
            </a:r>
          </a:p>
        </p:txBody>
      </p:sp>
      <p:pic>
        <p:nvPicPr>
          <p:cNvPr id="5" name="Afbeelding 4" descr="Afbeelding met buitenshuis, sneeuw, winter, hemel&#10;&#10;Automatisch gegenereerde beschrijving">
            <a:extLst>
              <a:ext uri="{FF2B5EF4-FFF2-40B4-BE49-F238E27FC236}">
                <a16:creationId xmlns:a16="http://schemas.microsoft.com/office/drawing/2014/main" id="{08D387C0-6F1B-F4FA-145F-0AFF9ED9A9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72"/>
          <a:stretch/>
        </p:blipFill>
        <p:spPr>
          <a:xfrm>
            <a:off x="3557466" y="2755175"/>
            <a:ext cx="5077067" cy="3852000"/>
          </a:xfrm>
          <a:prstGeom prst="rect">
            <a:avLst/>
          </a:prstGeom>
        </p:spPr>
      </p:pic>
      <p:pic>
        <p:nvPicPr>
          <p:cNvPr id="7" name="Afbeelding 6" descr="Afbeelding met buitenshuis, sneeuw, winter, hemel&#10;&#10;Automatisch gegenereerde beschrijving">
            <a:extLst>
              <a:ext uri="{FF2B5EF4-FFF2-40B4-BE49-F238E27FC236}">
                <a16:creationId xmlns:a16="http://schemas.microsoft.com/office/drawing/2014/main" id="{42130076-A82E-7325-3890-22278574AC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7"/>
          <a:stretch/>
        </p:blipFill>
        <p:spPr>
          <a:xfrm>
            <a:off x="3557466" y="2760441"/>
            <a:ext cx="5077067" cy="385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089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068F4D-CB0B-8224-6C8F-BB84A3FE6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7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01AB5CD-BE57-DD64-3578-7336D976C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 de beginjaren van de wintersportreizen was tijdens de reis een romantische verkiezing.</a:t>
            </a:r>
            <a:br>
              <a:rPr lang="nl-NL" dirty="0"/>
            </a:br>
            <a:r>
              <a:rPr lang="nl-NL" dirty="0"/>
              <a:t>Hoe heette die verkiezing?</a:t>
            </a:r>
          </a:p>
          <a:p>
            <a:pPr marL="0" indent="0">
              <a:buNone/>
            </a:pPr>
            <a:r>
              <a:rPr lang="nl-NL" dirty="0"/>
              <a:t>“Het Roze Kussentje”</a:t>
            </a:r>
          </a:p>
          <a:p>
            <a:endParaRPr lang="nl-NL" dirty="0"/>
          </a:p>
        </p:txBody>
      </p:sp>
      <p:pic>
        <p:nvPicPr>
          <p:cNvPr id="6146" name="Picture 2" descr="Verkiezingen 2023 | Beekdaelen">
            <a:extLst>
              <a:ext uri="{FF2B5EF4-FFF2-40B4-BE49-F238E27FC236}">
                <a16:creationId xmlns:a16="http://schemas.microsoft.com/office/drawing/2014/main" id="{D3072738-45B5-352B-4FB2-7BEADEF3A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385" y="3172380"/>
            <a:ext cx="4858746" cy="273348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oan Roze - Outdoor | 45 x 45 cm | Kussenhoes | Polyester/PU | Gek op  kussens!">
            <a:extLst>
              <a:ext uri="{FF2B5EF4-FFF2-40B4-BE49-F238E27FC236}">
                <a16:creationId xmlns:a16="http://schemas.microsoft.com/office/drawing/2014/main" id="{5D00DC7E-17CC-8010-1517-18B1A1E4E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6703">
            <a:off x="5395276" y="3040908"/>
            <a:ext cx="3164884" cy="316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53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2236</Words>
  <Application>Microsoft Office PowerPoint</Application>
  <PresentationFormat>Breedbeeld</PresentationFormat>
  <Paragraphs>306</Paragraphs>
  <Slides>45</Slides>
  <Notes>44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0</vt:i4>
      </vt:variant>
      <vt:variant>
        <vt:lpstr>Diatitels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Kantoorthema</vt:lpstr>
      <vt:lpstr>WinterBlendQuiz</vt:lpstr>
      <vt:lpstr>Ronde 1</vt:lpstr>
      <vt:lpstr>Vraag 1</vt:lpstr>
      <vt:lpstr>Vraag 2</vt:lpstr>
      <vt:lpstr>Vraag 3</vt:lpstr>
      <vt:lpstr>Vraag 4</vt:lpstr>
      <vt:lpstr>Vraag 5</vt:lpstr>
      <vt:lpstr>Vraag 6</vt:lpstr>
      <vt:lpstr>Vraag 7</vt:lpstr>
      <vt:lpstr>Vraag 8</vt:lpstr>
      <vt:lpstr>Vraag 9</vt:lpstr>
      <vt:lpstr>Vraag 10</vt:lpstr>
      <vt:lpstr>Vraag 11</vt:lpstr>
      <vt:lpstr>Vraag 12</vt:lpstr>
      <vt:lpstr>Vraag 13</vt:lpstr>
      <vt:lpstr>Vraag 14</vt:lpstr>
      <vt:lpstr>Vraag 15</vt:lpstr>
      <vt:lpstr>Vraag 16</vt:lpstr>
      <vt:lpstr>Vraag 17</vt:lpstr>
      <vt:lpstr>Vraag 18</vt:lpstr>
      <vt:lpstr>Uitslag ronde 1...</vt:lpstr>
      <vt:lpstr>Ronde 2</vt:lpstr>
      <vt:lpstr>Vraag 19</vt:lpstr>
      <vt:lpstr>Vraag 20</vt:lpstr>
      <vt:lpstr>Vraag 21</vt:lpstr>
      <vt:lpstr>Vraag 22</vt:lpstr>
      <vt:lpstr>Vraag 23</vt:lpstr>
      <vt:lpstr>Vraag 24</vt:lpstr>
      <vt:lpstr>Vraag 25</vt:lpstr>
      <vt:lpstr>Vraag 26</vt:lpstr>
      <vt:lpstr>Vraag 27</vt:lpstr>
      <vt:lpstr>Vraag 28</vt:lpstr>
      <vt:lpstr>Vraag 29</vt:lpstr>
      <vt:lpstr>Vraag 30</vt:lpstr>
      <vt:lpstr>Vraag 31</vt:lpstr>
      <vt:lpstr>Vraag 32</vt:lpstr>
      <vt:lpstr>Vraag 33</vt:lpstr>
      <vt:lpstr>Vraag 34</vt:lpstr>
      <vt:lpstr>Vraag 35</vt:lpstr>
      <vt:lpstr>Vraag 36</vt:lpstr>
      <vt:lpstr>Vraag 37</vt:lpstr>
      <vt:lpstr>Vraag 38</vt:lpstr>
      <vt:lpstr>Vraag 39</vt:lpstr>
      <vt:lpstr>Uitslag ronde 2...</vt:lpstr>
      <vt:lpstr>Einduitslag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Bas van Engelen</dc:creator>
  <cp:lastModifiedBy>Bas van Engelen</cp:lastModifiedBy>
  <cp:revision>8</cp:revision>
  <dcterms:created xsi:type="dcterms:W3CDTF">2023-06-04T13:53:32Z</dcterms:created>
  <dcterms:modified xsi:type="dcterms:W3CDTF">2023-06-11T12:01:26Z</dcterms:modified>
</cp:coreProperties>
</file>